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94" r:id="rId3"/>
    <p:sldId id="318" r:id="rId4"/>
    <p:sldId id="295" r:id="rId5"/>
    <p:sldId id="319" r:id="rId6"/>
    <p:sldId id="258" r:id="rId7"/>
    <p:sldId id="333" r:id="rId8"/>
    <p:sldId id="331" r:id="rId9"/>
    <p:sldId id="259" r:id="rId10"/>
    <p:sldId id="276" r:id="rId11"/>
    <p:sldId id="271" r:id="rId12"/>
    <p:sldId id="316" r:id="rId13"/>
    <p:sldId id="317" r:id="rId14"/>
    <p:sldId id="320" r:id="rId15"/>
    <p:sldId id="321" r:id="rId16"/>
    <p:sldId id="290" r:id="rId17"/>
    <p:sldId id="322" r:id="rId18"/>
    <p:sldId id="323" r:id="rId19"/>
    <p:sldId id="291" r:id="rId20"/>
    <p:sldId id="324" r:id="rId21"/>
    <p:sldId id="325" r:id="rId22"/>
    <p:sldId id="326" r:id="rId23"/>
    <p:sldId id="293" r:id="rId24"/>
    <p:sldId id="310" r:id="rId25"/>
    <p:sldId id="311" r:id="rId26"/>
    <p:sldId id="334" r:id="rId27"/>
    <p:sldId id="335" r:id="rId28"/>
    <p:sldId id="312" r:id="rId29"/>
    <p:sldId id="336" r:id="rId30"/>
    <p:sldId id="337" r:id="rId31"/>
    <p:sldId id="315" r:id="rId32"/>
    <p:sldId id="338" r:id="rId33"/>
    <p:sldId id="328" r:id="rId34"/>
    <p:sldId id="329" r:id="rId35"/>
    <p:sldId id="327" r:id="rId36"/>
    <p:sldId id="330" r:id="rId37"/>
    <p:sldId id="33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68" d="100"/>
          <a:sy n="68" d="100"/>
        </p:scale>
        <p:origin x="570"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7/29/2020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7/29/2020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7/29/2020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7/29/2020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XyXE"/>
          <p:cNvPicPr>
            <a:picLocks noChangeAspect="1"/>
          </p:cNvPicPr>
          <p:nvPr/>
        </p:nvPicPr>
        <p:blipFill>
          <a:blip r:embed="rId2"/>
          <a:stretch>
            <a:fillRect/>
          </a:stretch>
        </p:blipFill>
        <p:spPr>
          <a:xfrm>
            <a:off x="0" y="0"/>
            <a:ext cx="12223750" cy="6905625"/>
          </a:xfrm>
          <a:prstGeom prst="rect">
            <a:avLst/>
          </a:prstGeom>
        </p:spPr>
      </p:pic>
      <p:sp>
        <p:nvSpPr>
          <p:cNvPr id="5" name="Rectangles 4"/>
          <p:cNvSpPr/>
          <p:nvPr/>
        </p:nvSpPr>
        <p:spPr>
          <a:xfrm>
            <a:off x="394636" y="1790299"/>
            <a:ext cx="11516629" cy="3416320"/>
          </a:xfrm>
          <a:prstGeom prst="rect">
            <a:avLst/>
          </a:prstGeom>
          <a:noFill/>
          <a:ln>
            <a:noFill/>
          </a:ln>
        </p:spPr>
        <p:txBody>
          <a:bodyPr wrap="square" rtlCol="0" anchor="t">
            <a:spAutoFit/>
          </a:bodyPr>
          <a:lstStyle/>
          <a:p>
            <a:pPr algn="ctr"/>
            <a:r>
              <a:rPr lang="en-IN" altLang="en-US" sz="7200" b="1" dirty="0">
                <a:ln w="12700" cmpd="sng">
                  <a:solidFill>
                    <a:schemeClr val="accent4"/>
                  </a:solidFill>
                  <a:prstDash val="solid"/>
                </a:ln>
                <a:solidFill>
                  <a:schemeClr val="bg2"/>
                </a:solidFill>
              </a:rPr>
              <a:t>WEBSITE FOR </a:t>
            </a:r>
            <a:r>
              <a:rPr lang="en-IN" altLang="en-US" sz="7200" b="1" dirty="0">
                <a:ln w="12700" cmpd="sng">
                  <a:solidFill>
                    <a:schemeClr val="accent4"/>
                  </a:solidFill>
                  <a:prstDash val="solid"/>
                </a:ln>
                <a:solidFill>
                  <a:schemeClr val="bg2"/>
                </a:solidFill>
                <a:effectLst/>
              </a:rPr>
              <a:t>EEG DATA </a:t>
            </a:r>
            <a:r>
              <a:rPr lang="en-IN" altLang="en-US" sz="7200" b="1" dirty="0">
                <a:ln w="12700" cmpd="sng">
                  <a:solidFill>
                    <a:schemeClr val="accent4"/>
                  </a:solidFill>
                  <a:prstDash val="solid"/>
                </a:ln>
                <a:solidFill>
                  <a:schemeClr val="bg2"/>
                </a:solidFill>
              </a:rPr>
              <a:t>VISUALIZATION TO DETECT ADHD</a:t>
            </a:r>
            <a:endParaRPr lang="en-IN" altLang="en-US" sz="7200" b="1" dirty="0">
              <a:ln w="12700" cmpd="sng">
                <a:solidFill>
                  <a:schemeClr val="accent4"/>
                </a:solidFill>
                <a:prstDash val="solid"/>
              </a:ln>
              <a:solidFill>
                <a:schemeClr val="bg2"/>
              </a:solidFill>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05153" y="311002"/>
            <a:ext cx="5557911" cy="6380529"/>
          </a:xfrm>
        </p:spPr>
        <p:txBody>
          <a:bodyPr/>
          <a:lstStyle/>
          <a:p>
            <a:pPr marL="0" indent="0">
              <a:buNone/>
            </a:pPr>
            <a:endParaRPr lang="en-US" dirty="0"/>
          </a:p>
          <a:p>
            <a:pPr marL="0" indent="0">
              <a:buNone/>
            </a:pPr>
            <a:r>
              <a:rPr lang="en-US" dirty="0"/>
              <a:t>The scalp EEG signals can be recorded by different modes such as </a:t>
            </a:r>
            <a:r>
              <a:rPr lang="en-US" b="1" dirty="0"/>
              <a:t>unipolar and bipolar modes</a:t>
            </a:r>
            <a:r>
              <a:rPr lang="en-US" dirty="0"/>
              <a:t>.</a:t>
            </a:r>
          </a:p>
          <a:p>
            <a:pPr marL="0" indent="0">
              <a:buNone/>
            </a:pPr>
            <a:endParaRPr lang="en-US" altLang="en-US" dirty="0"/>
          </a:p>
          <a:p>
            <a:pPr marL="0" indent="0">
              <a:buNone/>
            </a:pPr>
            <a:r>
              <a:rPr lang="en-IN" altLang="en-US" dirty="0"/>
              <a:t>The</a:t>
            </a:r>
            <a:r>
              <a:rPr lang="en-US" dirty="0"/>
              <a:t> Figure shows the </a:t>
            </a:r>
            <a:r>
              <a:rPr lang="en-US" b="1" i="1" u="sng" dirty="0"/>
              <a:t>10–20 EEG </a:t>
            </a:r>
            <a:r>
              <a:rPr lang="en-US" dirty="0"/>
              <a:t>electrode positions for the placement of electrodes from the left and the top of the head.</a:t>
            </a:r>
          </a:p>
          <a:p>
            <a:pPr marL="0" indent="0">
              <a:buNone/>
            </a:pPr>
            <a:endParaRPr lang="en-US" dirty="0"/>
          </a:p>
          <a:p>
            <a:pPr marL="0" indent="0">
              <a:buNone/>
            </a:pPr>
            <a:r>
              <a:rPr lang="en-US" dirty="0"/>
              <a:t>These electrodes (channels) show the activities of different brain areas.</a:t>
            </a:r>
          </a:p>
        </p:txBody>
      </p:sp>
      <p:pic>
        <p:nvPicPr>
          <p:cNvPr id="4" name="Content Placeholder 3"/>
          <p:cNvPicPr>
            <a:picLocks noGrp="1" noChangeAspect="1"/>
          </p:cNvPicPr>
          <p:nvPr>
            <p:ph sz="half" idx="2"/>
          </p:nvPr>
        </p:nvPicPr>
        <p:blipFill>
          <a:blip r:embed="rId2"/>
          <a:stretch>
            <a:fillRect/>
          </a:stretch>
        </p:blipFill>
        <p:spPr>
          <a:xfrm>
            <a:off x="5915025" y="817880"/>
            <a:ext cx="6001385" cy="4765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Black" panose="020B0A04020102020204" pitchFamily="34" charset="0"/>
              </a:rPr>
              <a:t>THE EEG SIGNAL</a:t>
            </a:r>
          </a:p>
        </p:txBody>
      </p:sp>
      <p:sp>
        <p:nvSpPr>
          <p:cNvPr id="3" name="Content Placeholder 2"/>
          <p:cNvSpPr>
            <a:spLocks noGrp="1"/>
          </p:cNvSpPr>
          <p:nvPr>
            <p:ph idx="1"/>
          </p:nvPr>
        </p:nvSpPr>
        <p:spPr/>
        <p:txBody>
          <a:bodyPr>
            <a:normAutofit/>
          </a:bodyPr>
          <a:lstStyle/>
          <a:p>
            <a:pPr marL="355600" indent="-342900">
              <a:lnSpc>
                <a:spcPct val="100000"/>
              </a:lnSpc>
              <a:spcBef>
                <a:spcPts val="880"/>
              </a:spcBef>
              <a:buChar char="•"/>
              <a:tabLst>
                <a:tab pos="354965" algn="l"/>
                <a:tab pos="355600" algn="l"/>
              </a:tabLst>
            </a:pPr>
            <a:r>
              <a:rPr sz="3200" u="heavy" spc="-5" dirty="0">
                <a:solidFill>
                  <a:schemeClr val="tx1"/>
                </a:solidFill>
                <a:uFill>
                  <a:solidFill>
                    <a:srgbClr val="FFFFFF"/>
                  </a:solidFill>
                </a:uFill>
                <a:latin typeface="Tahoma" panose="020B0604030504040204" pitchFamily="34" charset="0"/>
                <a:ea typeface="Tahoma" panose="020B0604030504040204" pitchFamily="34" charset="0"/>
                <a:cs typeface="Tahoma" panose="020B0604030504040204" pitchFamily="34" charset="0"/>
                <a:sym typeface="+mn-ea"/>
              </a:rPr>
              <a:t>Delta</a:t>
            </a:r>
            <a:r>
              <a:rPr lang="en-IN" sz="3200" u="heavy" spc="-5" dirty="0">
                <a:solidFill>
                  <a:schemeClr val="tx1"/>
                </a:solidFill>
                <a:uFill>
                  <a:solidFill>
                    <a:srgbClr val="FFFFFF"/>
                  </a:solidFill>
                </a:uFill>
                <a:latin typeface="Tahoma" panose="020B0604030504040204" pitchFamily="34" charset="0"/>
                <a:ea typeface="Tahoma" panose="020B0604030504040204" pitchFamily="34" charset="0"/>
                <a:cs typeface="Tahoma" panose="020B0604030504040204" pitchFamily="34" charset="0"/>
                <a:sym typeface="+mn-ea"/>
              </a:rPr>
              <a:t>	</a:t>
            </a:r>
            <a:r>
              <a:rPr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a:t>
            </a:r>
            <a:r>
              <a:rPr sz="3200" spc="14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 </a:t>
            </a:r>
            <a:r>
              <a:rPr sz="3200" spc="-5"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1-3Hz</a:t>
            </a:r>
          </a:p>
          <a:p>
            <a:pPr marL="355600" indent="-342900">
              <a:lnSpc>
                <a:spcPct val="100000"/>
              </a:lnSpc>
              <a:spcBef>
                <a:spcPts val="880"/>
              </a:spcBef>
              <a:buChar char="•"/>
              <a:tabLst>
                <a:tab pos="354965" algn="l"/>
                <a:tab pos="355600" algn="l"/>
              </a:tabLst>
            </a:pPr>
            <a:endParaRPr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55600" indent="-342900">
              <a:lnSpc>
                <a:spcPct val="100000"/>
              </a:lnSpc>
              <a:spcBef>
                <a:spcPts val="750"/>
              </a:spcBef>
              <a:buChar char="•"/>
              <a:tabLst>
                <a:tab pos="354965" algn="l"/>
                <a:tab pos="355600" algn="l"/>
              </a:tabLst>
            </a:pPr>
            <a:r>
              <a:rPr lang="en-IN" sz="3200" u="heavy" spc="-5" dirty="0">
                <a:solidFill>
                  <a:schemeClr val="tx1"/>
                </a:solidFill>
                <a:uFill>
                  <a:solidFill>
                    <a:srgbClr val="FFFFFF"/>
                  </a:solidFill>
                </a:uFill>
                <a:latin typeface="Tahoma" panose="020B0604030504040204" pitchFamily="34" charset="0"/>
                <a:ea typeface="Tahoma" panose="020B0604030504040204" pitchFamily="34" charset="0"/>
                <a:cs typeface="Tahoma" panose="020B0604030504040204" pitchFamily="34" charset="0"/>
                <a:sym typeface="+mn-ea"/>
              </a:rPr>
              <a:t>Theta	</a:t>
            </a:r>
            <a:r>
              <a:rPr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a:t>
            </a:r>
            <a:r>
              <a:rPr sz="3200" spc="14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 </a:t>
            </a:r>
            <a:r>
              <a:rPr sz="3200" spc="-5"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4-7Hz</a:t>
            </a:r>
          </a:p>
          <a:p>
            <a:pPr marL="355600" indent="-342900">
              <a:lnSpc>
                <a:spcPct val="100000"/>
              </a:lnSpc>
              <a:spcBef>
                <a:spcPts val="750"/>
              </a:spcBef>
              <a:buChar char="•"/>
              <a:tabLst>
                <a:tab pos="354965" algn="l"/>
                <a:tab pos="355600" algn="l"/>
              </a:tabLst>
            </a:pPr>
            <a:endParaRPr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54965" indent="-342900">
              <a:lnSpc>
                <a:spcPct val="100000"/>
              </a:lnSpc>
              <a:spcBef>
                <a:spcPts val="750"/>
              </a:spcBef>
              <a:buChar char="•"/>
              <a:tabLst>
                <a:tab pos="354965" algn="l"/>
                <a:tab pos="355600" algn="l"/>
              </a:tabLst>
            </a:pPr>
            <a:r>
              <a:rPr sz="3200" u="heavy" spc="-5" dirty="0">
                <a:solidFill>
                  <a:schemeClr val="tx1"/>
                </a:solidFill>
                <a:uFill>
                  <a:solidFill>
                    <a:srgbClr val="FFFFFF"/>
                  </a:solidFill>
                </a:uFill>
                <a:latin typeface="Tahoma" panose="020B0604030504040204" pitchFamily="34" charset="0"/>
                <a:ea typeface="Tahoma" panose="020B0604030504040204" pitchFamily="34" charset="0"/>
                <a:cs typeface="Tahoma" panose="020B0604030504040204" pitchFamily="34" charset="0"/>
                <a:sym typeface="+mn-ea"/>
              </a:rPr>
              <a:t>Alpha</a:t>
            </a:r>
            <a:r>
              <a:rPr lang="en-IN" sz="3200" u="heavy" spc="-5" dirty="0">
                <a:solidFill>
                  <a:schemeClr val="tx1"/>
                </a:solidFill>
                <a:uFill>
                  <a:solidFill>
                    <a:srgbClr val="FFFFFF"/>
                  </a:solidFill>
                </a:uFill>
                <a:latin typeface="Tahoma" panose="020B0604030504040204" pitchFamily="34" charset="0"/>
                <a:ea typeface="Tahoma" panose="020B0604030504040204" pitchFamily="34" charset="0"/>
                <a:cs typeface="Tahoma" panose="020B0604030504040204" pitchFamily="34" charset="0"/>
                <a:sym typeface="+mn-ea"/>
              </a:rPr>
              <a:t>	</a:t>
            </a:r>
            <a:r>
              <a:rPr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a:t>
            </a:r>
            <a:r>
              <a:rPr sz="3200" spc="14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 </a:t>
            </a:r>
            <a:r>
              <a:rPr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8-1</a:t>
            </a:r>
            <a:r>
              <a:rPr lang="en-IN"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3</a:t>
            </a:r>
            <a:r>
              <a:rPr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Hz</a:t>
            </a:r>
          </a:p>
          <a:p>
            <a:pPr marL="354965" indent="-342900">
              <a:lnSpc>
                <a:spcPct val="100000"/>
              </a:lnSpc>
              <a:spcBef>
                <a:spcPts val="750"/>
              </a:spcBef>
              <a:buChar char="•"/>
              <a:tabLst>
                <a:tab pos="354965" algn="l"/>
                <a:tab pos="355600" algn="l"/>
              </a:tabLst>
            </a:pPr>
            <a:endParaRPr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54965" indent="-342900">
              <a:lnSpc>
                <a:spcPct val="100000"/>
              </a:lnSpc>
              <a:spcBef>
                <a:spcPts val="750"/>
              </a:spcBef>
              <a:buChar char="•"/>
              <a:tabLst>
                <a:tab pos="354965" algn="l"/>
                <a:tab pos="355600" algn="l"/>
              </a:tabLst>
            </a:pPr>
            <a:r>
              <a:rPr sz="3200" u="heavy" spc="-5" dirty="0">
                <a:solidFill>
                  <a:schemeClr val="tx1"/>
                </a:solidFill>
                <a:uFill>
                  <a:solidFill>
                    <a:srgbClr val="FFFFFF"/>
                  </a:solidFill>
                </a:uFill>
                <a:latin typeface="Tahoma" panose="020B0604030504040204" pitchFamily="34" charset="0"/>
                <a:ea typeface="Tahoma" panose="020B0604030504040204" pitchFamily="34" charset="0"/>
                <a:cs typeface="Tahoma" panose="020B0604030504040204" pitchFamily="34" charset="0"/>
                <a:sym typeface="+mn-ea"/>
              </a:rPr>
              <a:t>Beta</a:t>
            </a:r>
            <a:r>
              <a:rPr lang="en-IN" sz="3200" u="heavy" spc="-5" dirty="0">
                <a:solidFill>
                  <a:schemeClr val="tx1"/>
                </a:solidFill>
                <a:uFill>
                  <a:solidFill>
                    <a:srgbClr val="FFFFFF"/>
                  </a:solidFill>
                </a:uFill>
                <a:latin typeface="Tahoma" panose="020B0604030504040204" pitchFamily="34" charset="0"/>
                <a:ea typeface="Tahoma" panose="020B0604030504040204" pitchFamily="34" charset="0"/>
                <a:cs typeface="Tahoma" panose="020B0604030504040204" pitchFamily="34" charset="0"/>
                <a:sym typeface="+mn-ea"/>
              </a:rPr>
              <a:t>	</a:t>
            </a:r>
            <a:r>
              <a:rPr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a:t>
            </a:r>
            <a:r>
              <a:rPr sz="3200" spc="14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 </a:t>
            </a:r>
            <a:r>
              <a:rPr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&gt;1</a:t>
            </a:r>
            <a:r>
              <a:rPr lang="en-IN"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3</a:t>
            </a:r>
            <a:r>
              <a:rPr sz="32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Hz</a:t>
            </a:r>
          </a:p>
          <a:p>
            <a:pPr marL="354965" indent="-342900">
              <a:lnSpc>
                <a:spcPct val="100000"/>
              </a:lnSpc>
              <a:spcBef>
                <a:spcPts val="750"/>
              </a:spcBef>
              <a:buChar char="•"/>
              <a:tabLst>
                <a:tab pos="354965" algn="l"/>
                <a:tab pos="355600" algn="l"/>
              </a:tabLst>
            </a:pPr>
            <a:endParaRPr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endParaRPr lang="en-US"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A9D47F-3EAE-465A-8571-3D53250E4ABB}"/>
              </a:ext>
            </a:extLst>
          </p:cNvPr>
          <p:cNvSpPr>
            <a:spLocks noGrp="1"/>
          </p:cNvSpPr>
          <p:nvPr>
            <p:ph idx="1"/>
          </p:nvPr>
        </p:nvSpPr>
        <p:spPr>
          <a:xfrm>
            <a:off x="45719" y="0"/>
            <a:ext cx="12104077" cy="6858000"/>
          </a:xfrm>
        </p:spPr>
        <p:txBody>
          <a:bodyPr/>
          <a:lstStyle/>
          <a:p>
            <a:pPr marL="0" indent="0">
              <a:buNone/>
            </a:pPr>
            <a:r>
              <a:rPr lang="en-US" dirty="0"/>
              <a:t>The </a:t>
            </a:r>
            <a:r>
              <a:rPr lang="en-US" b="1" i="1" u="sng" dirty="0"/>
              <a:t>alpha waves</a:t>
            </a:r>
            <a:r>
              <a:rPr lang="en-US" dirty="0"/>
              <a:t> have the frequency spectrum of </a:t>
            </a:r>
            <a:r>
              <a:rPr lang="en-US" b="1" i="1" u="sng" dirty="0"/>
              <a:t>8-13 Hz </a:t>
            </a:r>
            <a:r>
              <a:rPr lang="en-US" dirty="0"/>
              <a:t>and can be measured from the </a:t>
            </a:r>
            <a:r>
              <a:rPr lang="en-US" b="1" i="1" u="sng" dirty="0"/>
              <a:t>occipital region </a:t>
            </a:r>
            <a:r>
              <a:rPr lang="en-US" dirty="0"/>
              <a:t>in an awake person when the eyes are closed. The frequency band of the beta waves is 13-30 Hz; these are detectable over the parietal and frontal lobes. The delta waves have the frequency range of 0.5-4 Hz and are detectable in infants and sleeping adults. The theta waves have the frequency range of 4-8 Hz and are obtained from children and sleeping adults.</a:t>
            </a:r>
            <a:endParaRPr lang="en-IN" dirty="0"/>
          </a:p>
        </p:txBody>
      </p:sp>
      <p:pic>
        <p:nvPicPr>
          <p:cNvPr id="4" name="Picture 3">
            <a:extLst>
              <a:ext uri="{FF2B5EF4-FFF2-40B4-BE49-F238E27FC236}">
                <a16:creationId xmlns:a16="http://schemas.microsoft.com/office/drawing/2014/main" id="{D641DA74-2681-459C-BCA9-780D4F8C582A}"/>
              </a:ext>
            </a:extLst>
          </p:cNvPr>
          <p:cNvPicPr>
            <a:picLocks noChangeAspect="1"/>
          </p:cNvPicPr>
          <p:nvPr/>
        </p:nvPicPr>
        <p:blipFill rotWithShape="1">
          <a:blip r:embed="rId2"/>
          <a:srcRect l="28692" t="19897" r="30039" b="11179"/>
          <a:stretch/>
        </p:blipFill>
        <p:spPr>
          <a:xfrm>
            <a:off x="1938020" y="2366045"/>
            <a:ext cx="6954130" cy="4363002"/>
          </a:xfrm>
          <a:prstGeom prst="rect">
            <a:avLst/>
          </a:prstGeom>
        </p:spPr>
      </p:pic>
      <p:sp>
        <p:nvSpPr>
          <p:cNvPr id="7" name="Rectangle 6">
            <a:extLst>
              <a:ext uri="{FF2B5EF4-FFF2-40B4-BE49-F238E27FC236}">
                <a16:creationId xmlns:a16="http://schemas.microsoft.com/office/drawing/2014/main" id="{B536982B-EC0F-479C-B9CD-2948A0A81400}"/>
              </a:ext>
            </a:extLst>
          </p:cNvPr>
          <p:cNvSpPr/>
          <p:nvPr/>
        </p:nvSpPr>
        <p:spPr>
          <a:xfrm>
            <a:off x="8750495" y="2817280"/>
            <a:ext cx="30941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Alpha ( </a:t>
            </a:r>
            <a:r>
              <a:rPr lang="el-GR" sz="5400" dirty="0">
                <a:solidFill>
                  <a:srgbClr val="000000"/>
                </a:solidFill>
                <a:latin typeface="Times" panose="02020603050405020304" pitchFamily="18" charset="0"/>
              </a:rPr>
              <a:t>α</a:t>
            </a:r>
            <a:r>
              <a:rPr lang="en-IN" sz="5400" dirty="0">
                <a:solidFill>
                  <a:srgbClr val="000000"/>
                </a:solidFill>
                <a:latin typeface="Times" panose="02020603050405020304" pitchFamily="18" charset="0"/>
              </a:rPr>
              <a:t>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84BA4F81-4AA2-4DED-BECE-6C8D80D0A576}"/>
              </a:ext>
            </a:extLst>
          </p:cNvPr>
          <p:cNvSpPr/>
          <p:nvPr/>
        </p:nvSpPr>
        <p:spPr>
          <a:xfrm>
            <a:off x="2079674" y="2870981"/>
            <a:ext cx="6780628" cy="1116037"/>
          </a:xfrm>
          <a:prstGeom prst="rect">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396370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F61D-589E-4400-A4AD-9C3743E55E83}"/>
              </a:ext>
            </a:extLst>
          </p:cNvPr>
          <p:cNvSpPr>
            <a:spLocks noGrp="1"/>
          </p:cNvSpPr>
          <p:nvPr>
            <p:ph type="title"/>
          </p:nvPr>
        </p:nvSpPr>
        <p:spPr/>
        <p:txBody>
          <a:bodyPr/>
          <a:lstStyle/>
          <a:p>
            <a:r>
              <a:rPr lang="en-IN" dirty="0"/>
              <a:t>LOCATION OF THE OCCIPITAL LOBE IN YOUR BRAIN</a:t>
            </a:r>
          </a:p>
        </p:txBody>
      </p:sp>
      <p:pic>
        <p:nvPicPr>
          <p:cNvPr id="4" name="Content Placeholder 3">
            <a:extLst>
              <a:ext uri="{FF2B5EF4-FFF2-40B4-BE49-F238E27FC236}">
                <a16:creationId xmlns:a16="http://schemas.microsoft.com/office/drawing/2014/main" id="{A1DB0A4A-D179-4546-A3C3-4E76EC7B08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7058" y="1900078"/>
            <a:ext cx="7408180" cy="4051821"/>
          </a:xfrm>
          <a:prstGeom prst="rect">
            <a:avLst/>
          </a:prstGeom>
        </p:spPr>
      </p:pic>
    </p:spTree>
    <p:extLst>
      <p:ext uri="{BB962C8B-B14F-4D97-AF65-F5344CB8AC3E}">
        <p14:creationId xmlns:p14="http://schemas.microsoft.com/office/powerpoint/2010/main" val="3261434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054EC9-07E8-4398-AB41-FB66E2F9625E}"/>
              </a:ext>
            </a:extLst>
          </p:cNvPr>
          <p:cNvPicPr>
            <a:picLocks noChangeAspect="1"/>
          </p:cNvPicPr>
          <p:nvPr/>
        </p:nvPicPr>
        <p:blipFill rotWithShape="1">
          <a:blip r:embed="rId2"/>
          <a:srcRect l="12884" t="25367" r="8501" b="13766"/>
          <a:stretch/>
        </p:blipFill>
        <p:spPr>
          <a:xfrm>
            <a:off x="595533" y="3216812"/>
            <a:ext cx="10325685" cy="3526302"/>
          </a:xfrm>
          <a:prstGeom prst="rect">
            <a:avLst/>
          </a:prstGeom>
        </p:spPr>
      </p:pic>
      <p:sp>
        <p:nvSpPr>
          <p:cNvPr id="2" name="Title 1">
            <a:extLst>
              <a:ext uri="{FF2B5EF4-FFF2-40B4-BE49-F238E27FC236}">
                <a16:creationId xmlns:a16="http://schemas.microsoft.com/office/drawing/2014/main" id="{DB3B2502-C315-4E2B-BA40-4107B0E13608}"/>
              </a:ext>
            </a:extLst>
          </p:cNvPr>
          <p:cNvSpPr>
            <a:spLocks noGrp="1"/>
          </p:cNvSpPr>
          <p:nvPr>
            <p:ph type="title"/>
          </p:nvPr>
        </p:nvSpPr>
        <p:spPr>
          <a:xfrm>
            <a:off x="73855" y="327612"/>
            <a:ext cx="12778154" cy="1325563"/>
          </a:xfrm>
        </p:spPr>
        <p:txBody>
          <a:bodyPr>
            <a:noAutofit/>
          </a:bodyPr>
          <a:lstStyle/>
          <a:p>
            <a:r>
              <a:rPr lang="en-US" sz="3900" b="1" dirty="0">
                <a:latin typeface="Arial Black" panose="020B0A04020102020204" pitchFamily="34" charset="0"/>
              </a:rPr>
              <a:t>THE BASIC PRINCIPLES OF EEG DIAGNOSIS</a:t>
            </a:r>
            <a:br>
              <a:rPr lang="en-US" sz="3900" b="1" dirty="0">
                <a:latin typeface="Arial Black" panose="020B0A04020102020204" pitchFamily="34" charset="0"/>
              </a:rPr>
            </a:br>
            <a:br>
              <a:rPr lang="en-US" sz="3900" dirty="0">
                <a:latin typeface="Arial Black" panose="020B0A04020102020204" pitchFamily="34" charset="0"/>
              </a:rPr>
            </a:br>
            <a:endParaRPr lang="en-IN" sz="39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AF7E885D-EC15-4889-96E8-DF9ECDA181C7}"/>
              </a:ext>
            </a:extLst>
          </p:cNvPr>
          <p:cNvSpPr>
            <a:spLocks noGrp="1"/>
          </p:cNvSpPr>
          <p:nvPr>
            <p:ph idx="1"/>
          </p:nvPr>
        </p:nvSpPr>
        <p:spPr>
          <a:xfrm>
            <a:off x="73855" y="944049"/>
            <a:ext cx="12075942" cy="5841268"/>
          </a:xfrm>
        </p:spPr>
        <p:txBody>
          <a:bodyPr>
            <a:normAutofit/>
          </a:bodyPr>
          <a:lstStyle/>
          <a:p>
            <a:pPr marL="0" indent="0">
              <a:buNone/>
            </a:pPr>
            <a:r>
              <a:rPr lang="en-US" sz="2400" b="1" i="1" u="sng" dirty="0"/>
              <a:t>The EEG signal is closely related to the level of consciousness of the person</a:t>
            </a:r>
            <a:r>
              <a:rPr lang="en-US" sz="2400" dirty="0"/>
              <a:t>. When the eyes are closed, the alpha waves begin to dominate the EEG. When the person falls asleep, the dominant EEG frequency decreases. In a certain phase of sleep, rapid eye movement called (REM) sleep, the person dreams and has active movements of the eyes, which can be seen as a characteristic EEG signal. In deep sleep, the EEG has large and slow deflections called delta waves. No cerebral activity can be detected from a patient with complete cerebral death.</a:t>
            </a:r>
            <a:endParaRPr lang="en-IN" sz="2400" dirty="0"/>
          </a:p>
        </p:txBody>
      </p:sp>
    </p:spTree>
    <p:extLst>
      <p:ext uri="{BB962C8B-B14F-4D97-AF65-F5344CB8AC3E}">
        <p14:creationId xmlns:p14="http://schemas.microsoft.com/office/powerpoint/2010/main" val="128878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2AE43-CCF3-48A2-80C8-054C07F3D66E}"/>
              </a:ext>
            </a:extLst>
          </p:cNvPr>
          <p:cNvSpPr>
            <a:spLocks noGrp="1"/>
          </p:cNvSpPr>
          <p:nvPr>
            <p:ph type="title"/>
          </p:nvPr>
        </p:nvSpPr>
        <p:spPr>
          <a:xfrm>
            <a:off x="4501662" y="2902635"/>
            <a:ext cx="3188676" cy="1477108"/>
          </a:xfrm>
        </p:spPr>
        <p:txBody>
          <a:bodyPr>
            <a:normAutofit/>
          </a:bodyPr>
          <a:lstStyle/>
          <a:p>
            <a:r>
              <a:rPr lang="en-IN" sz="5400" dirty="0">
                <a:latin typeface="Berlin Sans FB" panose="020E0602020502020306" pitchFamily="34" charset="0"/>
              </a:rPr>
              <a:t>WEBSITE </a:t>
            </a:r>
          </a:p>
        </p:txBody>
      </p:sp>
    </p:spTree>
    <p:extLst>
      <p:ext uri="{BB962C8B-B14F-4D97-AF65-F5344CB8AC3E}">
        <p14:creationId xmlns:p14="http://schemas.microsoft.com/office/powerpoint/2010/main" val="1956477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ppt1"/>
          <p:cNvPicPr>
            <a:picLocks noGrp="1" noChangeAspect="1"/>
          </p:cNvPicPr>
          <p:nvPr>
            <p:ph idx="1"/>
          </p:nvPr>
        </p:nvPicPr>
        <p:blipFill>
          <a:blip r:embed="rId2"/>
          <a:stretch>
            <a:fillRect/>
          </a:stretch>
        </p:blipFill>
        <p:spPr>
          <a:xfrm>
            <a:off x="-3175" y="-5715"/>
            <a:ext cx="12196445" cy="68605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783E-B102-4F8A-9E3C-9C6961428B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8F215A-5702-4BEE-8723-56E870BA868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A4506FC-7B67-464E-BD13-C69BAAEDD4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0332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675B-CD44-43F7-8350-2D892B105B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85F3A6-A2B0-46BB-904D-DFDB4695CED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21A0A29-FDDA-49DD-8896-741ADE8393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11850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ppt2"/>
          <p:cNvPicPr>
            <a:picLocks noGrp="1" noChangeAspect="1"/>
          </p:cNvPicPr>
          <p:nvPr>
            <p:ph idx="1"/>
          </p:nvPr>
        </p:nvPicPr>
        <p:blipFill>
          <a:blip r:embed="rId2"/>
          <a:stretch>
            <a:fillRect/>
          </a:stretch>
        </p:blipFill>
        <p:spPr>
          <a:xfrm>
            <a:off x="-10795" y="17145"/>
            <a:ext cx="12197080" cy="67995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115"/>
            <a:ext cx="12116972" cy="1325563"/>
          </a:xfrm>
        </p:spPr>
        <p:txBody>
          <a:bodyPr>
            <a:normAutofit/>
          </a:bodyPr>
          <a:lstStyle/>
          <a:p>
            <a:r>
              <a:rPr lang="en-US" dirty="0">
                <a:latin typeface="Aharoni" panose="02010803020104030203" pitchFamily="2" charset="-79"/>
                <a:cs typeface="Aharoni" panose="02010803020104030203" pitchFamily="2" charset="-79"/>
                <a:sym typeface="+mn-ea"/>
              </a:rPr>
              <a:t>BASIC QUESTION : What Is ADHD </a:t>
            </a:r>
            <a:r>
              <a:rPr lang="en-US" sz="8000" dirty="0">
                <a:latin typeface="Aharoni" panose="02010803020104030203" pitchFamily="2" charset="-79"/>
                <a:cs typeface="Aharoni" panose="02010803020104030203" pitchFamily="2" charset="-79"/>
                <a:sym typeface="+mn-ea"/>
              </a:rPr>
              <a:t>?</a:t>
            </a:r>
            <a:endParaRPr lang="en-US"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0" y="759655"/>
            <a:ext cx="12192000" cy="6133514"/>
          </a:xfrm>
        </p:spPr>
        <p:txBody>
          <a:bodyPr>
            <a:normAutofit/>
          </a:bodyPr>
          <a:lstStyle/>
          <a:p>
            <a:endParaRPr lang="en-US" dirty="0"/>
          </a:p>
          <a:p>
            <a:r>
              <a:rPr lang="en-US" dirty="0"/>
              <a:t>ADHD stands for </a:t>
            </a:r>
            <a:r>
              <a:rPr lang="en-US" b="1" i="1" u="sng" dirty="0"/>
              <a:t>attention deficit hyperactivity disorder</a:t>
            </a:r>
            <a:r>
              <a:rPr lang="en-US" dirty="0"/>
              <a:t>. It is a medical condition or a </a:t>
            </a:r>
            <a:r>
              <a:rPr lang="en-IN" dirty="0"/>
              <a:t>mental illness</a:t>
            </a:r>
            <a:r>
              <a:rPr lang="en-US" dirty="0"/>
              <a:t>. A person with ADHD has differences in brain development and brain activity that </a:t>
            </a:r>
            <a:r>
              <a:rPr lang="en-US" b="1" i="1" u="sng" dirty="0"/>
              <a:t>affect attention, the ability to sit still, and self-control</a:t>
            </a:r>
            <a:r>
              <a:rPr lang="en-US" dirty="0"/>
              <a:t>. ADHD can affect a child at school, at home, and in friendships.</a:t>
            </a:r>
          </a:p>
          <a:p>
            <a:endParaRPr lang="en-US" dirty="0"/>
          </a:p>
          <a:p>
            <a:r>
              <a:rPr lang="en-US" dirty="0"/>
              <a:t>ADHD often </a:t>
            </a:r>
            <a:r>
              <a:rPr lang="en-US" b="1" i="1" u="sng" dirty="0"/>
              <a:t>begins in childhood and can persist into adulthood</a:t>
            </a:r>
            <a:r>
              <a:rPr lang="en-US" dirty="0"/>
              <a:t>. It may </a:t>
            </a:r>
            <a:r>
              <a:rPr lang="en-US" b="1" i="1" u="sng" dirty="0"/>
              <a:t>contribute to low self-esteem, troubled relationships </a:t>
            </a:r>
            <a:r>
              <a:rPr lang="en-US" dirty="0"/>
              <a:t>and difficulty at school or work.</a:t>
            </a:r>
          </a:p>
          <a:p>
            <a:endParaRPr lang="en-US" dirty="0"/>
          </a:p>
          <a:p>
            <a:r>
              <a:rPr lang="en-US" dirty="0"/>
              <a:t>Symptoms include </a:t>
            </a:r>
            <a:r>
              <a:rPr lang="en-US" b="1" i="1" u="sng" dirty="0"/>
              <a:t>limited attention </a:t>
            </a:r>
            <a:r>
              <a:rPr lang="en-US" dirty="0"/>
              <a:t>and</a:t>
            </a:r>
            <a:r>
              <a:rPr lang="en-US" b="1" i="1" u="sng" dirty="0"/>
              <a:t> hyperactivity.</a:t>
            </a:r>
          </a:p>
          <a:p>
            <a:pPr marL="0" indent="0">
              <a:buNone/>
            </a:pPr>
            <a:endParaRPr lang="en-US" dirty="0"/>
          </a:p>
          <a:p>
            <a:r>
              <a:rPr lang="en-US" dirty="0"/>
              <a:t>Treatments include medication, talk therapy and Counselling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72FA-C800-44BA-ADA2-9E400A2A93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431E59-3C13-4FB7-8B7B-E7BC8D62D76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D88EE07-9B38-4E69-8073-8151BD21C8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11325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1014-4E6D-46A2-961F-2F63DB3392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CAD809-3AA8-4334-B065-015EEA712CA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D0C3114-12FC-4075-8C7C-13255D559E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5344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6B62-661A-4DC4-9755-398486C6D070}"/>
              </a:ext>
            </a:extLst>
          </p:cNvPr>
          <p:cNvSpPr>
            <a:spLocks noGrp="1"/>
          </p:cNvSpPr>
          <p:nvPr>
            <p:ph type="title"/>
          </p:nvPr>
        </p:nvSpPr>
        <p:spPr>
          <a:xfrm>
            <a:off x="645942" y="0"/>
            <a:ext cx="10515600" cy="1325563"/>
          </a:xfrm>
        </p:spPr>
        <p:txBody>
          <a:bodyPr/>
          <a:lstStyle/>
          <a:p>
            <a:r>
              <a:rPr lang="en-IN" dirty="0">
                <a:latin typeface="Aharoni" panose="02010803020104030203" pitchFamily="2" charset="-79"/>
                <a:cs typeface="Aharoni" panose="02010803020104030203" pitchFamily="2" charset="-79"/>
              </a:rPr>
              <a:t>How the EEG data is analysed by us</a:t>
            </a:r>
          </a:p>
        </p:txBody>
      </p:sp>
      <p:sp>
        <p:nvSpPr>
          <p:cNvPr id="3" name="Content Placeholder 2">
            <a:extLst>
              <a:ext uri="{FF2B5EF4-FFF2-40B4-BE49-F238E27FC236}">
                <a16:creationId xmlns:a16="http://schemas.microsoft.com/office/drawing/2014/main" id="{30F0341D-E030-4279-A2E0-69A16A0D567F}"/>
              </a:ext>
            </a:extLst>
          </p:cNvPr>
          <p:cNvSpPr>
            <a:spLocks noGrp="1"/>
          </p:cNvSpPr>
          <p:nvPr>
            <p:ph idx="1"/>
          </p:nvPr>
        </p:nvSpPr>
        <p:spPr>
          <a:xfrm>
            <a:off x="79717" y="1402079"/>
            <a:ext cx="12056012" cy="5397305"/>
          </a:xfrm>
        </p:spPr>
        <p:txBody>
          <a:bodyPr>
            <a:normAutofit fontScale="85000" lnSpcReduction="10000"/>
          </a:bodyPr>
          <a:lstStyle/>
          <a:p>
            <a:r>
              <a:rPr lang="en-IN" sz="3200" dirty="0"/>
              <a:t>First we convert the data to double-precision</a:t>
            </a:r>
          </a:p>
          <a:p>
            <a:r>
              <a:rPr lang="en-IN" sz="3200" dirty="0"/>
              <a:t>We then apply the Fourier transform to the whole data </a:t>
            </a:r>
            <a:r>
              <a:rPr lang="en-US" sz="3200" dirty="0">
                <a:solidFill>
                  <a:srgbClr val="242729"/>
                </a:solidFill>
              </a:rPr>
              <a:t>Any periodic waveform can be produced by adding up a series of sin waves of the appropriate frequency and amplitude. The FFT looks at a complex waveform and calculates those frequencies and amplitudes. The result is a new curve which plots amplitude vs frequency. </a:t>
            </a:r>
          </a:p>
          <a:p>
            <a:r>
              <a:rPr lang="en-IN" sz="3200" dirty="0"/>
              <a:t>Then we </a:t>
            </a:r>
            <a:r>
              <a:rPr lang="en-US" sz="3200" dirty="0"/>
              <a:t>average the power from 8-12 Hz (the "alpha band") and make a topographical map of the distribution of this power.</a:t>
            </a:r>
          </a:p>
          <a:p>
            <a:r>
              <a:rPr lang="en-US" sz="3200" dirty="0"/>
              <a:t>We then quantify this part . i.e. square it, to get amplitude and better peaks which can be easily </a:t>
            </a:r>
            <a:r>
              <a:rPr lang="en-IN" sz="3200" dirty="0"/>
              <a:t>viewed</a:t>
            </a:r>
          </a:p>
          <a:p>
            <a:r>
              <a:rPr lang="en-IN" sz="3200" dirty="0"/>
              <a:t>Then we plot the spectrum of all channel data on the scalp </a:t>
            </a:r>
          </a:p>
          <a:p>
            <a:r>
              <a:rPr lang="en-IN" sz="3200" dirty="0"/>
              <a:t>Physically analyse the image and draw a conclusion</a:t>
            </a:r>
          </a:p>
          <a:p>
            <a:pPr marL="0" indent="0">
              <a:buNone/>
            </a:pPr>
            <a:r>
              <a:rPr lang="en-IN" sz="3200" dirty="0"/>
              <a:t>			</a:t>
            </a:r>
          </a:p>
          <a:p>
            <a:pPr marL="0" indent="0">
              <a:buNone/>
            </a:pPr>
            <a:r>
              <a:rPr lang="en-IN" sz="3200" dirty="0"/>
              <a:t>				</a:t>
            </a:r>
          </a:p>
        </p:txBody>
      </p:sp>
    </p:spTree>
    <p:extLst>
      <p:ext uri="{BB962C8B-B14F-4D97-AF65-F5344CB8AC3E}">
        <p14:creationId xmlns:p14="http://schemas.microsoft.com/office/powerpoint/2010/main" val="2419353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A screenshot of a video game&#10;&#10;Description generated with high confidence"/>
          <p:cNvPicPr>
            <a:picLocks noChangeAspect="1"/>
          </p:cNvPicPr>
          <p:nvPr/>
        </p:nvPicPr>
        <p:blipFill>
          <a:blip r:embed="rId2"/>
          <a:stretch>
            <a:fillRect/>
          </a:stretch>
        </p:blipFill>
        <p:spPr>
          <a:xfrm>
            <a:off x="-16510" y="8890"/>
            <a:ext cx="12218035" cy="5986145"/>
          </a:xfrm>
          <a:prstGeom prst="rect">
            <a:avLst/>
          </a:prstGeom>
        </p:spPr>
      </p:pic>
      <p:sp>
        <p:nvSpPr>
          <p:cNvPr id="5" name="TextBox 1"/>
          <p:cNvSpPr txBox="1"/>
          <p:nvPr/>
        </p:nvSpPr>
        <p:spPr>
          <a:xfrm>
            <a:off x="-16510" y="5995035"/>
            <a:ext cx="12217400" cy="82994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gn="just"/>
            <a:r>
              <a:rPr lang="en-US" sz="2400" b="1">
                <a:cs typeface="Calibri" panose="020F0502020204030204"/>
              </a:rPr>
              <a:t>The EEG data recorded is in time domain. We convert the data in frequency domain because it can improve signal to noise characteristics in interpreting the signal.</a:t>
            </a:r>
            <a:endParaRPr 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rotWithShape="1">
          <a:blip r:embed="rId2"/>
          <a:srcRect l="5077" t="50803" r="75885" b="37300"/>
          <a:stretch>
            <a:fillRect/>
          </a:stretch>
        </p:blipFill>
        <p:spPr>
          <a:xfrm>
            <a:off x="0" y="0"/>
            <a:ext cx="7074430" cy="2486771"/>
          </a:xfrm>
          <a:prstGeom prst="rect">
            <a:avLst/>
          </a:prstGeom>
        </p:spPr>
      </p:pic>
      <p:pic>
        <p:nvPicPr>
          <p:cNvPr id="5" name="Content Placeholder 4"/>
          <p:cNvPicPr>
            <a:picLocks noGrp="1" noChangeAspect="1"/>
          </p:cNvPicPr>
          <p:nvPr>
            <p:ph idx="1"/>
          </p:nvPr>
        </p:nvPicPr>
        <p:blipFill rotWithShape="1">
          <a:blip r:embed="rId3"/>
          <a:srcRect l="6846" t="23422" r="62154" b="6555"/>
          <a:stretch>
            <a:fillRect/>
          </a:stretch>
        </p:blipFill>
        <p:spPr>
          <a:xfrm>
            <a:off x="7074430" y="182329"/>
            <a:ext cx="4966671" cy="6310546"/>
          </a:xfrm>
          <a:prstGeom prst="rect">
            <a:avLst/>
          </a:prstGeom>
        </p:spPr>
      </p:pic>
      <p:sp>
        <p:nvSpPr>
          <p:cNvPr id="3" name="Rectangle 2">
            <a:extLst>
              <a:ext uri="{FF2B5EF4-FFF2-40B4-BE49-F238E27FC236}">
                <a16:creationId xmlns:a16="http://schemas.microsoft.com/office/drawing/2014/main" id="{9E4158AC-4E18-4324-B599-B694E90386ED}"/>
              </a:ext>
            </a:extLst>
          </p:cNvPr>
          <p:cNvSpPr/>
          <p:nvPr/>
        </p:nvSpPr>
        <p:spPr>
          <a:xfrm>
            <a:off x="822110" y="3964534"/>
            <a:ext cx="605550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Loading The Dataset </a:t>
            </a:r>
          </a:p>
        </p:txBody>
      </p:sp>
      <p:sp>
        <p:nvSpPr>
          <p:cNvPr id="6" name="Arrow: Left 5">
            <a:extLst>
              <a:ext uri="{FF2B5EF4-FFF2-40B4-BE49-F238E27FC236}">
                <a16:creationId xmlns:a16="http://schemas.microsoft.com/office/drawing/2014/main" id="{6668DBF0-5FA4-4026-BBCF-D2FDBE42D924}"/>
              </a:ext>
            </a:extLst>
          </p:cNvPr>
          <p:cNvSpPr/>
          <p:nvPr/>
        </p:nvSpPr>
        <p:spPr>
          <a:xfrm>
            <a:off x="9884898" y="2443089"/>
            <a:ext cx="679939" cy="1359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BF1AD17-0E51-4BE4-98EA-AAD002200670}"/>
              </a:ext>
            </a:extLst>
          </p:cNvPr>
          <p:cNvSpPr/>
          <p:nvPr/>
        </p:nvSpPr>
        <p:spPr>
          <a:xfrm>
            <a:off x="10481750" y="2317494"/>
            <a:ext cx="1508613"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64 CHANNELS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3A5A6CE-9E1F-49EF-BA55-3D0A0390BAD6}"/>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EF42-F1A7-4066-AEE5-FC820C9AEE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FBAA39-7CC3-476A-8A0B-4B67DC8A54A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2734A17-3820-43BA-A1D1-2CF13B46F8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49519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5DDB-DC85-467B-AA07-8270D937CB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21F953-77B0-4A77-B16A-6072452E662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ACEC907-E9B0-4853-B8A5-4DF3FA7385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324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4A29-6752-408B-A2B5-85FB8E6A09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3E6576-780A-4850-8907-B4B81148B63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1C4E692-806A-4EF9-95C7-E68F65CF95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978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2375-A22C-4F0A-AE45-B297DB3508FB}"/>
              </a:ext>
            </a:extLst>
          </p:cNvPr>
          <p:cNvSpPr>
            <a:spLocks noGrp="1"/>
          </p:cNvSpPr>
          <p:nvPr>
            <p:ph type="title"/>
          </p:nvPr>
        </p:nvSpPr>
        <p:spPr>
          <a:xfrm>
            <a:off x="0" y="383882"/>
            <a:ext cx="8740726" cy="586789"/>
          </a:xfrm>
        </p:spPr>
        <p:txBody>
          <a:bodyPr>
            <a:noAutofit/>
          </a:bodyPr>
          <a:lstStyle/>
          <a:p>
            <a:r>
              <a:rPr lang="en-IN" b="1" dirty="0">
                <a:latin typeface="Aharoni" panose="02010803020104030203" pitchFamily="2" charset="-79"/>
                <a:cs typeface="Aharoni" panose="02010803020104030203" pitchFamily="2" charset="-79"/>
              </a:rPr>
              <a:t>Who does it affect?</a:t>
            </a:r>
            <a:br>
              <a:rPr lang="en-IN" b="1" dirty="0">
                <a:latin typeface="Aharoni" panose="02010803020104030203" pitchFamily="2" charset="-79"/>
                <a:cs typeface="Aharoni" panose="02010803020104030203" pitchFamily="2" charset="-79"/>
              </a:rPr>
            </a:br>
            <a:endParaRPr lang="en-IN"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559F31CB-A0C3-426F-971C-ECDA84737EB2}"/>
              </a:ext>
            </a:extLst>
          </p:cNvPr>
          <p:cNvSpPr>
            <a:spLocks noGrp="1"/>
          </p:cNvSpPr>
          <p:nvPr>
            <p:ph idx="1"/>
          </p:nvPr>
        </p:nvSpPr>
        <p:spPr>
          <a:xfrm>
            <a:off x="225083" y="569424"/>
            <a:ext cx="11966917" cy="2802133"/>
          </a:xfrm>
        </p:spPr>
        <p:txBody>
          <a:bodyPr>
            <a:normAutofit/>
          </a:bodyPr>
          <a:lstStyle/>
          <a:p>
            <a:pPr marL="0" indent="0">
              <a:buNone/>
            </a:pPr>
            <a:endParaRPr lang="en-US" sz="3600" dirty="0"/>
          </a:p>
          <a:p>
            <a:r>
              <a:rPr lang="en-US" sz="3600" dirty="0"/>
              <a:t>About 4% of adults experience some or all ADHD symptoms. </a:t>
            </a:r>
          </a:p>
          <a:p>
            <a:endParaRPr lang="en-US" sz="3600" dirty="0"/>
          </a:p>
          <a:p>
            <a:r>
              <a:rPr lang="en-US" sz="3600" dirty="0"/>
              <a:t>It affects men and women almost equally.</a:t>
            </a:r>
            <a:endParaRPr lang="en-IN" sz="3600" dirty="0"/>
          </a:p>
        </p:txBody>
      </p:sp>
      <p:sp>
        <p:nvSpPr>
          <p:cNvPr id="4" name="Rectangle 3">
            <a:extLst>
              <a:ext uri="{FF2B5EF4-FFF2-40B4-BE49-F238E27FC236}">
                <a16:creationId xmlns:a16="http://schemas.microsoft.com/office/drawing/2014/main" id="{3244396A-2C77-4DAA-ABCD-CF868F2D4A85}"/>
              </a:ext>
            </a:extLst>
          </p:cNvPr>
          <p:cNvSpPr/>
          <p:nvPr/>
        </p:nvSpPr>
        <p:spPr>
          <a:xfrm>
            <a:off x="0" y="3208012"/>
            <a:ext cx="6836898" cy="1323439"/>
          </a:xfrm>
          <a:prstGeom prst="rect">
            <a:avLst/>
          </a:prstGeom>
        </p:spPr>
        <p:txBody>
          <a:bodyPr wrap="square">
            <a:spAutoFit/>
          </a:bodyPr>
          <a:lstStyle/>
          <a:p>
            <a:r>
              <a:rPr lang="en-IN" sz="4400" b="1" dirty="0">
                <a:solidFill>
                  <a:srgbClr val="005555"/>
                </a:solidFill>
                <a:latin typeface="Open Sans"/>
              </a:rPr>
              <a:t>What causes ADHD?</a:t>
            </a:r>
          </a:p>
          <a:p>
            <a:br>
              <a:rPr lang="en-IN" dirty="0"/>
            </a:br>
            <a:endParaRPr lang="en-IN" dirty="0"/>
          </a:p>
        </p:txBody>
      </p:sp>
      <p:sp>
        <p:nvSpPr>
          <p:cNvPr id="5" name="Rectangle 4">
            <a:extLst>
              <a:ext uri="{FF2B5EF4-FFF2-40B4-BE49-F238E27FC236}">
                <a16:creationId xmlns:a16="http://schemas.microsoft.com/office/drawing/2014/main" id="{1649CA95-C7FC-44DA-AE06-970F9527A419}"/>
              </a:ext>
            </a:extLst>
          </p:cNvPr>
          <p:cNvSpPr/>
          <p:nvPr/>
        </p:nvSpPr>
        <p:spPr>
          <a:xfrm>
            <a:off x="1" y="4136943"/>
            <a:ext cx="11802794" cy="2062103"/>
          </a:xfrm>
          <a:prstGeom prst="rect">
            <a:avLst/>
          </a:prstGeom>
        </p:spPr>
        <p:txBody>
          <a:bodyPr wrap="square">
            <a:spAutoFit/>
          </a:bodyPr>
          <a:lstStyle/>
          <a:p>
            <a:r>
              <a:rPr lang="en-US" sz="3200" dirty="0">
                <a:solidFill>
                  <a:srgbClr val="000000"/>
                </a:solidFill>
                <a:latin typeface="Open Sans"/>
              </a:rPr>
              <a:t>Researchers aren’t sure what causes ADHD. Like other mental illnesses, it’s likely caused or influenced by many different things. Examples include your </a:t>
            </a:r>
            <a:r>
              <a:rPr lang="en-US" sz="3200" b="1" i="1" u="sng" dirty="0">
                <a:solidFill>
                  <a:srgbClr val="000000"/>
                </a:solidFill>
                <a:latin typeface="Open Sans"/>
              </a:rPr>
              <a:t>genes</a:t>
            </a:r>
            <a:r>
              <a:rPr lang="en-US" sz="3200" dirty="0">
                <a:solidFill>
                  <a:srgbClr val="000000"/>
                </a:solidFill>
                <a:latin typeface="Open Sans"/>
              </a:rPr>
              <a:t>, the </a:t>
            </a:r>
            <a:r>
              <a:rPr lang="en-US" sz="3200" b="1" i="1" u="sng" dirty="0">
                <a:solidFill>
                  <a:srgbClr val="000000"/>
                </a:solidFill>
                <a:latin typeface="Open Sans"/>
              </a:rPr>
              <a:t>environment you live in</a:t>
            </a:r>
            <a:r>
              <a:rPr lang="en-US" sz="3200" dirty="0">
                <a:solidFill>
                  <a:srgbClr val="000000"/>
                </a:solidFill>
                <a:latin typeface="Open Sans"/>
              </a:rPr>
              <a:t>, and your </a:t>
            </a:r>
            <a:r>
              <a:rPr lang="en-US" sz="3200" b="1" i="1" u="sng" dirty="0">
                <a:solidFill>
                  <a:srgbClr val="000000"/>
                </a:solidFill>
                <a:latin typeface="Open Sans"/>
              </a:rPr>
              <a:t>life experiences. </a:t>
            </a:r>
            <a:endParaRPr lang="en-IN" sz="3200" b="1" i="1" u="sng" dirty="0"/>
          </a:p>
        </p:txBody>
      </p:sp>
    </p:spTree>
    <p:extLst>
      <p:ext uri="{BB962C8B-B14F-4D97-AF65-F5344CB8AC3E}">
        <p14:creationId xmlns:p14="http://schemas.microsoft.com/office/powerpoint/2010/main" val="730017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BF0E-6E97-4E9F-91C2-7E20A1C9604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9E490EA-340E-4F04-8914-9C796221DE46}"/>
              </a:ext>
            </a:extLst>
          </p:cNvPr>
          <p:cNvPicPr>
            <a:picLocks noGrp="1" noChangeAspect="1"/>
          </p:cNvPicPr>
          <p:nvPr>
            <p:ph idx="1"/>
          </p:nvPr>
        </p:nvPicPr>
        <p:blipFill>
          <a:blip r:embed="rId2"/>
          <a:stretch>
            <a:fillRect/>
          </a:stretch>
        </p:blipFill>
        <p:spPr>
          <a:xfrm>
            <a:off x="838200" y="3108826"/>
            <a:ext cx="6268742" cy="3526167"/>
          </a:xfrm>
          <a:prstGeom prst="rect">
            <a:avLst/>
          </a:prstGeom>
        </p:spPr>
      </p:pic>
      <p:pic>
        <p:nvPicPr>
          <p:cNvPr id="4" name="Picture 3">
            <a:extLst>
              <a:ext uri="{FF2B5EF4-FFF2-40B4-BE49-F238E27FC236}">
                <a16:creationId xmlns:a16="http://schemas.microsoft.com/office/drawing/2014/main" id="{303BCCB5-F903-4C3E-AA69-498701E805A6}"/>
              </a:ext>
            </a:extLst>
          </p:cNvPr>
          <p:cNvPicPr>
            <a:picLocks noChangeAspect="1"/>
          </p:cNvPicPr>
          <p:nvPr/>
        </p:nvPicPr>
        <p:blipFill rotWithShape="1">
          <a:blip r:embed="rId3"/>
          <a:srcRect l="8000" t="69060" r="55731" b="12274"/>
          <a:stretch/>
        </p:blipFill>
        <p:spPr>
          <a:xfrm>
            <a:off x="675250" y="101038"/>
            <a:ext cx="9936464" cy="2876624"/>
          </a:xfrm>
          <a:prstGeom prst="rect">
            <a:avLst/>
          </a:prstGeom>
        </p:spPr>
      </p:pic>
      <p:sp>
        <p:nvSpPr>
          <p:cNvPr id="6" name="Rectangle 5">
            <a:extLst>
              <a:ext uri="{FF2B5EF4-FFF2-40B4-BE49-F238E27FC236}">
                <a16:creationId xmlns:a16="http://schemas.microsoft.com/office/drawing/2014/main" id="{155190A8-391D-4127-A456-94AF948F76A3}"/>
              </a:ext>
            </a:extLst>
          </p:cNvPr>
          <p:cNvSpPr/>
          <p:nvPr/>
        </p:nvSpPr>
        <p:spPr>
          <a:xfrm>
            <a:off x="7836916" y="3614449"/>
            <a:ext cx="3467616" cy="2585323"/>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This is with </a:t>
            </a:r>
          </a:p>
          <a:p>
            <a:pPr algn="ctr"/>
            <a:r>
              <a:rPr lang="en-US" sz="5400" b="0" cap="none" spc="0" dirty="0" err="1">
                <a:ln w="0"/>
                <a:solidFill>
                  <a:schemeClr val="tx1"/>
                </a:solidFill>
                <a:effectLst>
                  <a:outerShdw blurRad="38100" dist="19050" dir="2700000" algn="tl" rotWithShape="0">
                    <a:schemeClr val="dk1">
                      <a:alpha val="40000"/>
                    </a:schemeClr>
                  </a:outerShdw>
                </a:effectLst>
              </a:rPr>
              <a:t>Colourbar</a:t>
            </a:r>
            <a:endParaRPr lang="en-US" sz="5400" b="0" cap="none" spc="0" dirty="0">
              <a:ln w="0"/>
              <a:solidFill>
                <a:schemeClr val="tx1"/>
              </a:solidFill>
              <a:effectLst>
                <a:outerShdw blurRad="38100" dist="19050" dir="2700000" algn="tl" rotWithShape="0">
                  <a:schemeClr val="dk1">
                    <a:alpha val="40000"/>
                  </a:schemeClr>
                </a:outerShdw>
              </a:effectLst>
            </a:endParaRPr>
          </a:p>
          <a:p>
            <a:pPr algn="ctr"/>
            <a:r>
              <a:rPr lang="en-US" sz="5400" dirty="0">
                <a:ln w="0"/>
                <a:effectLst>
                  <a:outerShdw blurRad="38100" dist="19050" dir="2700000" algn="tl" rotWithShape="0">
                    <a:schemeClr val="dk1">
                      <a:alpha val="40000"/>
                    </a:schemeClr>
                  </a:outerShdw>
                </a:effectLst>
              </a:rPr>
              <a:t>command</a:t>
            </a:r>
            <a:r>
              <a:rPr lang="en-US" sz="5400" b="0" cap="none" spc="0" dirty="0">
                <a:ln w="0"/>
                <a:solidFill>
                  <a:schemeClr val="tx1"/>
                </a:solidFill>
                <a:effectLst>
                  <a:outerShdw blurRad="38100" dist="19050" dir="2700000" algn="tl" rotWithShape="0">
                    <a:schemeClr val="dk1">
                      <a:alpha val="40000"/>
                    </a:schemeClr>
                  </a:outerShdw>
                </a:effectLst>
              </a:rPr>
              <a:t> </a:t>
            </a:r>
          </a:p>
        </p:txBody>
      </p:sp>
    </p:spTree>
    <p:extLst>
      <p:ext uri="{BB962C8B-B14F-4D97-AF65-F5344CB8AC3E}">
        <p14:creationId xmlns:p14="http://schemas.microsoft.com/office/powerpoint/2010/main" val="3464370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791DEF2-DD7B-49B5-8C31-5D7193D9F72E}"/>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D161473-7BE2-4C7B-9119-152421FFD342}"/>
              </a:ext>
            </a:extLst>
          </p:cNvPr>
          <p:cNvSpPr/>
          <p:nvPr/>
        </p:nvSpPr>
        <p:spPr>
          <a:xfrm>
            <a:off x="1451126" y="373162"/>
            <a:ext cx="938353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White areas = more alpha power</a:t>
            </a:r>
          </a:p>
        </p:txBody>
      </p:sp>
      <p:sp>
        <p:nvSpPr>
          <p:cNvPr id="6" name="Rectangle 5">
            <a:extLst>
              <a:ext uri="{FF2B5EF4-FFF2-40B4-BE49-F238E27FC236}">
                <a16:creationId xmlns:a16="http://schemas.microsoft.com/office/drawing/2014/main" id="{B597B4B3-E5E4-4966-A465-F2F84B835EAB}"/>
              </a:ext>
            </a:extLst>
          </p:cNvPr>
          <p:cNvSpPr/>
          <p:nvPr/>
        </p:nvSpPr>
        <p:spPr>
          <a:xfrm>
            <a:off x="-257573" y="5222856"/>
            <a:ext cx="3760430" cy="954107"/>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Colourmap hot command</a:t>
            </a:r>
          </a:p>
        </p:txBody>
      </p:sp>
      <p:sp>
        <p:nvSpPr>
          <p:cNvPr id="7" name="Rectangle 6">
            <a:extLst>
              <a:ext uri="{FF2B5EF4-FFF2-40B4-BE49-F238E27FC236}">
                <a16:creationId xmlns:a16="http://schemas.microsoft.com/office/drawing/2014/main" id="{ED0F33CE-1398-4053-8EF6-FDE5A9860C82}"/>
              </a:ext>
            </a:extLst>
          </p:cNvPr>
          <p:cNvSpPr/>
          <p:nvPr/>
        </p:nvSpPr>
        <p:spPr>
          <a:xfrm>
            <a:off x="9190893" y="4926335"/>
            <a:ext cx="3104272" cy="646331"/>
          </a:xfrm>
          <a:prstGeom prst="rect">
            <a:avLst/>
          </a:prstGeom>
        </p:spPr>
        <p:txBody>
          <a:bodyPr wrap="square">
            <a:spAutoFit/>
          </a:bodyPr>
          <a:lstStyle/>
          <a:p>
            <a:r>
              <a:rPr lang="en-US" dirty="0">
                <a:solidFill>
                  <a:srgbClr val="222222"/>
                </a:solidFill>
                <a:latin typeface="arial" panose="020B0604020202020204" pitchFamily="34" charset="0"/>
              </a:rPr>
              <a:t> Excessive </a:t>
            </a:r>
            <a:r>
              <a:rPr lang="en-US" b="1" dirty="0">
                <a:solidFill>
                  <a:srgbClr val="222222"/>
                </a:solidFill>
                <a:latin typeface="arial" panose="020B0604020202020204" pitchFamily="34" charset="0"/>
              </a:rPr>
              <a:t>Alpha</a:t>
            </a:r>
            <a:r>
              <a:rPr lang="en-US" dirty="0">
                <a:solidFill>
                  <a:srgbClr val="222222"/>
                </a:solidFill>
                <a:latin typeface="arial" panose="020B0604020202020204" pitchFamily="34" charset="0"/>
              </a:rPr>
              <a:t> activity is associated with </a:t>
            </a:r>
            <a:r>
              <a:rPr lang="en-US" b="1" dirty="0">
                <a:solidFill>
                  <a:srgbClr val="222222"/>
                </a:solidFill>
                <a:latin typeface="arial" panose="020B0604020202020204" pitchFamily="34" charset="0"/>
              </a:rPr>
              <a:t>ADHD.</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6873" y="543010"/>
            <a:ext cx="9144000" cy="490052"/>
          </a:xfrm>
        </p:spPr>
        <p:txBody>
          <a:bodyPr>
            <a:normAutofit fontScale="90000"/>
          </a:bodyPr>
          <a:lstStyle/>
          <a:p>
            <a:r>
              <a:rPr lang="en-IN" dirty="0"/>
              <a:t>WHY DO WE USE EEG</a:t>
            </a:r>
          </a:p>
        </p:txBody>
      </p:sp>
      <p:sp>
        <p:nvSpPr>
          <p:cNvPr id="3" name="Subtitle 2"/>
          <p:cNvSpPr>
            <a:spLocks noGrp="1"/>
          </p:cNvSpPr>
          <p:nvPr>
            <p:ph type="subTitle" idx="1"/>
          </p:nvPr>
        </p:nvSpPr>
        <p:spPr>
          <a:xfrm>
            <a:off x="274552" y="1249726"/>
            <a:ext cx="11591707" cy="5528002"/>
          </a:xfrm>
        </p:spPr>
        <p:txBody>
          <a:bodyPr>
            <a:normAutofit/>
          </a:bodyPr>
          <a:lstStyle/>
          <a:p>
            <a:pPr algn="l"/>
            <a:r>
              <a:rPr lang="en-US" dirty="0"/>
              <a:t>The greatest advantage of EEG is its temporal resolution. EEG can determine the relative strengths and positions of electrical activity in different brain regions. According to R. Bickford (1987) research and clinical applications of the EEG in humans and animals are used to:</a:t>
            </a:r>
          </a:p>
          <a:p>
            <a:pPr algn="l"/>
            <a:r>
              <a:rPr lang="en-US" dirty="0"/>
              <a:t> (1) monitor alertness, coma and brain death;</a:t>
            </a:r>
          </a:p>
          <a:p>
            <a:pPr algn="l"/>
            <a:r>
              <a:rPr lang="en-US" dirty="0"/>
              <a:t> (2) locate areas of damage following head injury, stroke, tumor, etc.;</a:t>
            </a:r>
          </a:p>
          <a:p>
            <a:pPr algn="l"/>
            <a:r>
              <a:rPr lang="en-US" dirty="0"/>
              <a:t>(3) control anesthesia depth (“servo anesthesia”); </a:t>
            </a:r>
          </a:p>
          <a:p>
            <a:pPr algn="l"/>
            <a:r>
              <a:rPr lang="en-US" dirty="0"/>
              <a:t>(4) investigate epilepsy and locate seizure origin;</a:t>
            </a:r>
          </a:p>
          <a:p>
            <a:pPr algn="l"/>
            <a:r>
              <a:rPr lang="en-US" dirty="0"/>
              <a:t> (5) test epilepsy drug effects;</a:t>
            </a:r>
          </a:p>
          <a:p>
            <a:pPr algn="l"/>
            <a:r>
              <a:rPr lang="en-US" dirty="0"/>
              <a:t> (6) monitor human and animal brain development;</a:t>
            </a:r>
          </a:p>
          <a:p>
            <a:pPr algn="l"/>
            <a:r>
              <a:rPr lang="en-US" dirty="0"/>
              <a:t> (7) test drugs for convulsive effects;</a:t>
            </a:r>
          </a:p>
          <a:p>
            <a:pPr algn="l"/>
            <a:r>
              <a:rPr lang="en-US" dirty="0"/>
              <a:t> (8) investigate sleep disorder and physiology. </a:t>
            </a:r>
            <a:endParaRPr lang="en-IN" dirty="0"/>
          </a:p>
        </p:txBody>
      </p:sp>
    </p:spTree>
    <p:extLst>
      <p:ext uri="{BB962C8B-B14F-4D97-AF65-F5344CB8AC3E}">
        <p14:creationId xmlns:p14="http://schemas.microsoft.com/office/powerpoint/2010/main" val="782307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68D8-91F0-4305-881B-64C4DCAE9C52}"/>
              </a:ext>
            </a:extLst>
          </p:cNvPr>
          <p:cNvSpPr>
            <a:spLocks noGrp="1"/>
          </p:cNvSpPr>
          <p:nvPr>
            <p:ph type="title"/>
          </p:nvPr>
        </p:nvSpPr>
        <p:spPr>
          <a:xfrm>
            <a:off x="711590" y="0"/>
            <a:ext cx="10515600" cy="1325563"/>
          </a:xfrm>
        </p:spPr>
        <p:txBody>
          <a:bodyPr>
            <a:normAutofit/>
          </a:bodyPr>
          <a:lstStyle/>
          <a:p>
            <a:r>
              <a:rPr lang="en-IN" sz="5400" u="sng" dirty="0">
                <a:latin typeface="Aharoni" panose="02010803020104030203" pitchFamily="2" charset="-79"/>
                <a:cs typeface="Aharoni" panose="02010803020104030203" pitchFamily="2" charset="-79"/>
              </a:rPr>
              <a:t>Conclusion</a:t>
            </a:r>
            <a:endParaRPr lang="en-IN" sz="5400"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44744F94-CD51-4274-B093-0498E19CD718}"/>
              </a:ext>
            </a:extLst>
          </p:cNvPr>
          <p:cNvSpPr>
            <a:spLocks noGrp="1"/>
          </p:cNvSpPr>
          <p:nvPr>
            <p:ph idx="1"/>
          </p:nvPr>
        </p:nvSpPr>
        <p:spPr>
          <a:xfrm>
            <a:off x="75028" y="1083212"/>
            <a:ext cx="12041944" cy="5705085"/>
          </a:xfrm>
        </p:spPr>
        <p:txBody>
          <a:bodyPr>
            <a:normAutofit lnSpcReduction="10000"/>
          </a:bodyPr>
          <a:lstStyle/>
          <a:p>
            <a:pPr marL="0" indent="0">
              <a:buNone/>
            </a:pPr>
            <a:r>
              <a:rPr lang="en-US" dirty="0"/>
              <a:t>The EEG method to detect ADHD in children and adults is quite effective and this will help doctors in the medical field to better analyze and understand the nature of this mental illness</a:t>
            </a:r>
          </a:p>
          <a:p>
            <a:pPr marL="0" indent="0">
              <a:buNone/>
            </a:pPr>
            <a:endParaRPr lang="en-US" dirty="0"/>
          </a:p>
          <a:p>
            <a:pPr marL="0" indent="0">
              <a:buNone/>
            </a:pPr>
            <a:r>
              <a:rPr lang="en-US" dirty="0"/>
              <a:t>As the past 75 years will attest, finding a simple diagnostic measure for ADHD (i.e., behavioral, cognitive, etiologic, neurophysiologic, or </a:t>
            </a:r>
            <a:r>
              <a:rPr lang="en-US" dirty="0" err="1"/>
              <a:t>neurobiologic</a:t>
            </a:r>
            <a:r>
              <a:rPr lang="en-US" dirty="0"/>
              <a:t>) has not been possible and such a measure may not exist at all. Needless to say, we believe that EEG is ready to serve as tools to diagnose or aide in the diagnosis of ADHD.</a:t>
            </a:r>
          </a:p>
          <a:p>
            <a:pPr marL="0" indent="0">
              <a:buNone/>
            </a:pPr>
            <a:endParaRPr lang="en-US" dirty="0"/>
          </a:p>
          <a:p>
            <a:pPr marL="0" indent="0">
              <a:buNone/>
            </a:pPr>
            <a:r>
              <a:rPr lang="en-US" dirty="0"/>
              <a:t>And we believe this will help the millions of patients out there waiting to be diagnosed with ADHD</a:t>
            </a:r>
          </a:p>
          <a:p>
            <a:pPr marL="0" indent="0">
              <a:buNone/>
            </a:pPr>
            <a:endParaRPr lang="en-US" dirty="0"/>
          </a:p>
          <a:p>
            <a:pPr marL="0" indent="0">
              <a:buNone/>
            </a:pPr>
            <a:r>
              <a:rPr lang="en-US" dirty="0"/>
              <a:t>This method off EEG detection is </a:t>
            </a:r>
            <a:r>
              <a:rPr lang="en-US" dirty="0" err="1"/>
              <a:t>nonintrusive,safe</a:t>
            </a:r>
            <a:r>
              <a:rPr lang="en-US" dirty="0"/>
              <a:t> and does not involve any medication</a:t>
            </a:r>
            <a:endParaRPr lang="en-IN" dirty="0"/>
          </a:p>
        </p:txBody>
      </p:sp>
    </p:spTree>
    <p:extLst>
      <p:ext uri="{BB962C8B-B14F-4D97-AF65-F5344CB8AC3E}">
        <p14:creationId xmlns:p14="http://schemas.microsoft.com/office/powerpoint/2010/main" val="2919596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27C0-0575-4808-B028-CC1F045BD00A}"/>
              </a:ext>
            </a:extLst>
          </p:cNvPr>
          <p:cNvSpPr>
            <a:spLocks noGrp="1"/>
          </p:cNvSpPr>
          <p:nvPr>
            <p:ph type="title"/>
          </p:nvPr>
        </p:nvSpPr>
        <p:spPr>
          <a:xfrm>
            <a:off x="51582" y="-42202"/>
            <a:ext cx="11175609" cy="1503118"/>
          </a:xfrm>
        </p:spPr>
        <p:txBody>
          <a:bodyPr>
            <a:normAutofit fontScale="90000"/>
          </a:bodyPr>
          <a:lstStyle/>
          <a:p>
            <a:r>
              <a:rPr lang="en-IN" sz="5400" b="1" dirty="0">
                <a:latin typeface="Aharoni" panose="02010803020104030203" pitchFamily="2" charset="-79"/>
                <a:cs typeface="Aharoni" panose="02010803020104030203" pitchFamily="2" charset="-79"/>
              </a:rPr>
              <a:t>Limitations</a:t>
            </a:r>
            <a:br>
              <a:rPr lang="en-IN" sz="5400" b="1" dirty="0">
                <a:latin typeface="Aharoni" panose="02010803020104030203" pitchFamily="2" charset="-79"/>
                <a:cs typeface="Aharoni" panose="02010803020104030203" pitchFamily="2" charset="-79"/>
              </a:rPr>
            </a:br>
            <a:endParaRPr lang="en-IN" sz="5400"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5D15963B-9A34-44B0-A434-EA8FEC329C3C}"/>
              </a:ext>
            </a:extLst>
          </p:cNvPr>
          <p:cNvSpPr>
            <a:spLocks noGrp="1"/>
          </p:cNvSpPr>
          <p:nvPr>
            <p:ph idx="1"/>
          </p:nvPr>
        </p:nvSpPr>
        <p:spPr>
          <a:xfrm>
            <a:off x="-1" y="1026942"/>
            <a:ext cx="12065391" cy="5889673"/>
          </a:xfrm>
        </p:spPr>
        <p:txBody>
          <a:bodyPr>
            <a:normAutofit/>
          </a:bodyPr>
          <a:lstStyle/>
          <a:p>
            <a:r>
              <a:rPr lang="en-US" dirty="0"/>
              <a:t>Findings are limited by the generally small sample size. However, we’d see sample size more critical if findings had not turned out to be significant. Large effect sizes were obtained and effects were not just due to outliers suggesting clear differences in the distribution of control and ADHD groups. In any case, larger samples will have to be studied to see if results are confirmed and to what extend EEG-based subtypes can be found.</a:t>
            </a:r>
          </a:p>
          <a:p>
            <a:r>
              <a:rPr lang="en-US" dirty="0"/>
              <a:t>We could not compare resting and active EEG conditions directly. Thus, it cannot be excluded that corresponding effect sizes could have also been found in the resting EEG of our sample.</a:t>
            </a:r>
          </a:p>
          <a:p>
            <a:r>
              <a:rPr lang="en-US" dirty="0"/>
              <a:t>Data cleaning can be less vigorous</a:t>
            </a:r>
          </a:p>
          <a:p>
            <a:r>
              <a:rPr lang="en-US" dirty="0"/>
              <a:t>No real time analysis of the data</a:t>
            </a:r>
          </a:p>
          <a:p>
            <a:r>
              <a:rPr lang="en-US" dirty="0"/>
              <a:t>No option view data from multiple platforms like mobile </a:t>
            </a:r>
            <a:r>
              <a:rPr lang="en-US" dirty="0" err="1"/>
              <a:t>etc</a:t>
            </a:r>
            <a:endParaRPr lang="en-US" dirty="0"/>
          </a:p>
          <a:p>
            <a:endParaRPr lang="en-US" dirty="0"/>
          </a:p>
        </p:txBody>
      </p:sp>
    </p:spTree>
    <p:extLst>
      <p:ext uri="{BB962C8B-B14F-4D97-AF65-F5344CB8AC3E}">
        <p14:creationId xmlns:p14="http://schemas.microsoft.com/office/powerpoint/2010/main" val="2272530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40CAE3-0DF2-478F-82D0-1B53B27AF64B}"/>
              </a:ext>
            </a:extLst>
          </p:cNvPr>
          <p:cNvSpPr>
            <a:spLocks noGrp="1"/>
          </p:cNvSpPr>
          <p:nvPr>
            <p:ph idx="1"/>
          </p:nvPr>
        </p:nvSpPr>
        <p:spPr>
          <a:xfrm>
            <a:off x="548640" y="1528689"/>
            <a:ext cx="11047828" cy="5012788"/>
          </a:xfrm>
        </p:spPr>
        <p:txBody>
          <a:bodyPr>
            <a:normAutofit/>
          </a:bodyPr>
          <a:lstStyle/>
          <a:p>
            <a:r>
              <a:rPr lang="en-IN" dirty="0"/>
              <a:t>This project can further be modified to have limitless potential in the future. For example, if the technology improves the data collection and the analysis can be done by the patient itself</a:t>
            </a:r>
          </a:p>
          <a:p>
            <a:r>
              <a:rPr lang="en-IN" dirty="0"/>
              <a:t>The MATLAB analysis can be implemented into the website to get a seamless experience</a:t>
            </a:r>
          </a:p>
          <a:p>
            <a:r>
              <a:rPr lang="en-IN" dirty="0"/>
              <a:t>Create an mobile application for the same</a:t>
            </a:r>
          </a:p>
          <a:p>
            <a:r>
              <a:rPr lang="en-IN" dirty="0"/>
              <a:t>Get doctors and patients from multiple countries to interact in a forum in a separate tab in the website or the mobile application if created</a:t>
            </a:r>
          </a:p>
          <a:p>
            <a:r>
              <a:rPr lang="en-IN" dirty="0"/>
              <a:t>Create an </a:t>
            </a:r>
            <a:r>
              <a:rPr lang="en-IN" dirty="0" err="1"/>
              <a:t>api</a:t>
            </a:r>
            <a:r>
              <a:rPr lang="en-IN" dirty="0"/>
              <a:t> for the same so that it can embedded into already existing electrical medical equipment so that reduces the rate of error and simplifies the way to use it</a:t>
            </a:r>
          </a:p>
          <a:p>
            <a:endParaRPr lang="en-IN" dirty="0"/>
          </a:p>
          <a:p>
            <a:endParaRPr lang="en-IN" dirty="0"/>
          </a:p>
        </p:txBody>
      </p:sp>
      <p:sp>
        <p:nvSpPr>
          <p:cNvPr id="4" name="Rectangle 3">
            <a:extLst>
              <a:ext uri="{FF2B5EF4-FFF2-40B4-BE49-F238E27FC236}">
                <a16:creationId xmlns:a16="http://schemas.microsoft.com/office/drawing/2014/main" id="{014A4708-679F-4013-9D31-443A8D03D7D3}"/>
              </a:ext>
            </a:extLst>
          </p:cNvPr>
          <p:cNvSpPr/>
          <p:nvPr/>
        </p:nvSpPr>
        <p:spPr>
          <a:xfrm>
            <a:off x="103164" y="135987"/>
            <a:ext cx="9247162" cy="1200329"/>
          </a:xfrm>
          <a:prstGeom prst="rect">
            <a:avLst/>
          </a:prstGeom>
        </p:spPr>
        <p:txBody>
          <a:bodyPr wrap="square">
            <a:spAutoFit/>
          </a:bodyPr>
          <a:lstStyle/>
          <a:p>
            <a:r>
              <a:rPr lang="en-IN" sz="7200" u="sng" dirty="0"/>
              <a:t>Future Work</a:t>
            </a:r>
            <a:endParaRPr lang="en-IN" sz="7200" dirty="0"/>
          </a:p>
        </p:txBody>
      </p:sp>
    </p:spTree>
    <p:extLst>
      <p:ext uri="{BB962C8B-B14F-4D97-AF65-F5344CB8AC3E}">
        <p14:creationId xmlns:p14="http://schemas.microsoft.com/office/powerpoint/2010/main" val="170999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069A-248D-49EC-AFFE-707C33C7F9A1}"/>
              </a:ext>
            </a:extLst>
          </p:cNvPr>
          <p:cNvSpPr>
            <a:spLocks noGrp="1"/>
          </p:cNvSpPr>
          <p:nvPr>
            <p:ph type="title"/>
          </p:nvPr>
        </p:nvSpPr>
        <p:spPr>
          <a:xfrm>
            <a:off x="46892" y="1"/>
            <a:ext cx="12220136" cy="1825624"/>
          </a:xfrm>
        </p:spPr>
        <p:txBody>
          <a:bodyPr>
            <a:normAutofit/>
          </a:bodyPr>
          <a:lstStyle/>
          <a:p>
            <a:r>
              <a:rPr lang="en-IN" sz="6600" b="1" dirty="0">
                <a:solidFill>
                  <a:srgbClr val="020202"/>
                </a:solidFill>
                <a:latin typeface="MuseoSans"/>
              </a:rPr>
              <a:t>Acknowledgments</a:t>
            </a:r>
            <a:endParaRPr lang="en-IN" sz="6600" dirty="0"/>
          </a:p>
        </p:txBody>
      </p:sp>
      <p:sp>
        <p:nvSpPr>
          <p:cNvPr id="3" name="Content Placeholder 2">
            <a:extLst>
              <a:ext uri="{FF2B5EF4-FFF2-40B4-BE49-F238E27FC236}">
                <a16:creationId xmlns:a16="http://schemas.microsoft.com/office/drawing/2014/main" id="{D0D6BA41-146D-43D8-9E66-755BD0640FA0}"/>
              </a:ext>
            </a:extLst>
          </p:cNvPr>
          <p:cNvSpPr>
            <a:spLocks noGrp="1"/>
          </p:cNvSpPr>
          <p:nvPr>
            <p:ph idx="1"/>
          </p:nvPr>
        </p:nvSpPr>
        <p:spPr/>
        <p:txBody>
          <a:bodyPr/>
          <a:lstStyle/>
          <a:p>
            <a:r>
              <a:rPr lang="en-IN" dirty="0"/>
              <a:t>We acknowledge support from MSRIT </a:t>
            </a:r>
          </a:p>
          <a:p>
            <a:pPr marL="0" indent="0">
              <a:buNone/>
            </a:pPr>
            <a:endParaRPr lang="en-IN" dirty="0"/>
          </a:p>
          <a:p>
            <a:r>
              <a:rPr lang="en-IN" dirty="0"/>
              <a:t>We would like to thank </a:t>
            </a:r>
            <a:r>
              <a:rPr lang="en-IN" dirty="0" err="1"/>
              <a:t>Lingaraju</a:t>
            </a:r>
            <a:r>
              <a:rPr lang="en-IN" dirty="0"/>
              <a:t> M sir and </a:t>
            </a:r>
            <a:r>
              <a:rPr lang="en-IN" dirty="0" err="1"/>
              <a:t>Rajshekhar</a:t>
            </a:r>
            <a:r>
              <a:rPr lang="en-IN" dirty="0"/>
              <a:t> Reddy for their valuable support. We also thank all well wishers from our families and friends for their contribution to our confidence to complete this project.</a:t>
            </a:r>
          </a:p>
          <a:p>
            <a:pPr marL="0" indent="0">
              <a:buNone/>
            </a:pPr>
            <a:endParaRPr lang="en-IN" dirty="0"/>
          </a:p>
          <a:p>
            <a:r>
              <a:rPr lang="en-IN" dirty="0"/>
              <a:t>THANK YOU </a:t>
            </a:r>
          </a:p>
          <a:p>
            <a:endParaRPr lang="en-IN" dirty="0"/>
          </a:p>
        </p:txBody>
      </p:sp>
    </p:spTree>
    <p:extLst>
      <p:ext uri="{BB962C8B-B14F-4D97-AF65-F5344CB8AC3E}">
        <p14:creationId xmlns:p14="http://schemas.microsoft.com/office/powerpoint/2010/main" val="2781953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47E12C-20B4-437A-96BC-AEDB08E7BA57}"/>
              </a:ext>
            </a:extLst>
          </p:cNvPr>
          <p:cNvSpPr/>
          <p:nvPr/>
        </p:nvSpPr>
        <p:spPr>
          <a:xfrm>
            <a:off x="838200" y="2255520"/>
            <a:ext cx="10515600" cy="2215991"/>
          </a:xfrm>
          <a:prstGeom prst="rect">
            <a:avLst/>
          </a:prstGeom>
          <a:noFill/>
        </p:spPr>
        <p:txBody>
          <a:bodyPr wrap="square" lIns="91440" tIns="45720" rIns="91440" bIns="45720">
            <a:spAutoFit/>
          </a:bodyPr>
          <a:lstStyle/>
          <a:p>
            <a:pPr algn="ctr"/>
            <a:r>
              <a:rPr lang="en-US" sz="13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 </a:t>
            </a:r>
          </a:p>
        </p:txBody>
      </p:sp>
    </p:spTree>
    <p:extLst>
      <p:ext uri="{BB962C8B-B14F-4D97-AF65-F5344CB8AC3E}">
        <p14:creationId xmlns:p14="http://schemas.microsoft.com/office/powerpoint/2010/main" val="31810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591" y="89095"/>
            <a:ext cx="5788660" cy="6516809"/>
          </a:xfrm>
        </p:spPr>
        <p:txBody>
          <a:bodyPr/>
          <a:lstStyle/>
          <a:p>
            <a:pPr marL="0" indent="0">
              <a:buNone/>
            </a:pPr>
            <a:r>
              <a:rPr lang="en-US" sz="3200" dirty="0">
                <a:latin typeface="Aharoni" panose="02010803020104030203" pitchFamily="2" charset="-79"/>
                <a:cs typeface="Aharoni" panose="02010803020104030203" pitchFamily="2" charset="-79"/>
              </a:rPr>
              <a:t>Biofeedback</a:t>
            </a:r>
            <a:endParaRPr lang="en-US" dirty="0">
              <a:latin typeface="Aharoni" panose="02010803020104030203" pitchFamily="2" charset="-79"/>
              <a:cs typeface="Aharoni" panose="02010803020104030203" pitchFamily="2" charset="-79"/>
            </a:endParaRPr>
          </a:p>
          <a:p>
            <a:pPr marL="0" indent="0">
              <a:buNone/>
            </a:pPr>
            <a:endParaRPr lang="en-US" dirty="0"/>
          </a:p>
          <a:p>
            <a:pPr>
              <a:buFont typeface="Wingdings" panose="05000000000000000000" pitchFamily="2" charset="2"/>
              <a:buChar char="Ø"/>
            </a:pPr>
            <a:r>
              <a:rPr lang="en-US" dirty="0"/>
              <a:t>Biofeedback is an alternative therapy some people use to treat  the symptoms of attention-deficit hyperactivity disorder ( ADHD ).</a:t>
            </a:r>
          </a:p>
          <a:p>
            <a:pPr>
              <a:buFont typeface="Wingdings" panose="05000000000000000000" pitchFamily="2" charset="2"/>
              <a:buChar char="Ø"/>
            </a:pPr>
            <a:endParaRPr lang="en-US" dirty="0"/>
          </a:p>
          <a:p>
            <a:pPr>
              <a:buFont typeface="Wingdings" panose="05000000000000000000" pitchFamily="2" charset="2"/>
              <a:buChar char="Ø"/>
            </a:pPr>
            <a:r>
              <a:rPr lang="en-US" dirty="0"/>
              <a:t> It's also called </a:t>
            </a:r>
            <a:r>
              <a:rPr lang="en-US" b="1" i="1" u="sng" dirty="0"/>
              <a:t>neurofeedback</a:t>
            </a:r>
            <a:r>
              <a:rPr lang="en-US" dirty="0"/>
              <a:t>, </a:t>
            </a:r>
            <a:r>
              <a:rPr lang="en-US" b="1" i="1" u="sng" dirty="0"/>
              <a:t>EEG biofeedback</a:t>
            </a:r>
            <a:r>
              <a:rPr lang="en-US" dirty="0"/>
              <a:t> or </a:t>
            </a:r>
            <a:r>
              <a:rPr lang="en-US" b="1" i="1" u="sng" dirty="0"/>
              <a:t>neurotherapy</a:t>
            </a:r>
            <a:r>
              <a:rPr lang="en-US" dirty="0"/>
              <a:t>. This treatment has been used since the late 1960s.</a:t>
            </a:r>
          </a:p>
        </p:txBody>
      </p:sp>
      <p:pic>
        <p:nvPicPr>
          <p:cNvPr id="4" name="Content Placeholder 3"/>
          <p:cNvPicPr>
            <a:picLocks noGrp="1" noChangeAspect="1"/>
          </p:cNvPicPr>
          <p:nvPr>
            <p:ph sz="half" idx="2"/>
          </p:nvPr>
        </p:nvPicPr>
        <p:blipFill>
          <a:blip r:embed="rId2"/>
          <a:stretch>
            <a:fillRect/>
          </a:stretch>
        </p:blipFill>
        <p:spPr>
          <a:xfrm>
            <a:off x="5643636" y="1495865"/>
            <a:ext cx="6526774" cy="39314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36FE-E1C5-4393-90E8-04411486E349}"/>
              </a:ext>
            </a:extLst>
          </p:cNvPr>
          <p:cNvSpPr>
            <a:spLocks noGrp="1"/>
          </p:cNvSpPr>
          <p:nvPr>
            <p:ph type="title"/>
          </p:nvPr>
        </p:nvSpPr>
        <p:spPr>
          <a:xfrm>
            <a:off x="331763" y="62449"/>
            <a:ext cx="10515600" cy="1325563"/>
          </a:xfrm>
        </p:spPr>
        <p:txBody>
          <a:bodyPr>
            <a:normAutofit/>
          </a:bodyPr>
          <a:lstStyle/>
          <a:p>
            <a:r>
              <a:rPr lang="en-IN" sz="5400" dirty="0">
                <a:latin typeface="Arial Black" panose="020B0A04020102020204" pitchFamily="34" charset="0"/>
              </a:rPr>
              <a:t>How does it help ?</a:t>
            </a:r>
          </a:p>
        </p:txBody>
      </p:sp>
      <p:sp>
        <p:nvSpPr>
          <p:cNvPr id="3" name="Content Placeholder 2">
            <a:extLst>
              <a:ext uri="{FF2B5EF4-FFF2-40B4-BE49-F238E27FC236}">
                <a16:creationId xmlns:a16="http://schemas.microsoft.com/office/drawing/2014/main" id="{F9707BD7-4865-41B8-939B-5618AECB2D11}"/>
              </a:ext>
            </a:extLst>
          </p:cNvPr>
          <p:cNvSpPr>
            <a:spLocks noGrp="1"/>
          </p:cNvSpPr>
          <p:nvPr>
            <p:ph sz="half" idx="1"/>
          </p:nvPr>
        </p:nvSpPr>
        <p:spPr>
          <a:xfrm>
            <a:off x="98473" y="1388012"/>
            <a:ext cx="11943471" cy="5355102"/>
          </a:xfrm>
        </p:spPr>
        <p:txBody>
          <a:bodyPr>
            <a:normAutofit lnSpcReduction="10000"/>
          </a:bodyPr>
          <a:lstStyle/>
          <a:p>
            <a:pPr>
              <a:buFont typeface="Wingdings" panose="05000000000000000000" pitchFamily="2" charset="2"/>
              <a:buChar char="ü"/>
            </a:pPr>
            <a:r>
              <a:rPr lang="en-US" dirty="0"/>
              <a:t>By recording brain wave activity, a practitioner can </a:t>
            </a:r>
            <a:r>
              <a:rPr lang="en-US" b="1" i="1" u="sng" dirty="0"/>
              <a:t>gather information </a:t>
            </a:r>
            <a:r>
              <a:rPr lang="en-US" dirty="0"/>
              <a:t>about why an individual may be having clinical symptoms based on what is happening in their brain.</a:t>
            </a:r>
          </a:p>
          <a:p>
            <a:pPr>
              <a:buFont typeface="Wingdings" panose="05000000000000000000" pitchFamily="2" charset="2"/>
              <a:buChar char="ü"/>
            </a:pPr>
            <a:endParaRPr lang="en-US" dirty="0"/>
          </a:p>
          <a:p>
            <a:pPr>
              <a:buFont typeface="Wingdings" panose="05000000000000000000" pitchFamily="2" charset="2"/>
              <a:buChar char="ü"/>
            </a:pPr>
            <a:r>
              <a:rPr lang="en-US" b="1" i="1" u="sng" dirty="0"/>
              <a:t>States of neurophysiological over-arousal or under-arousal can contribute to why a client may be manifesting symptoms</a:t>
            </a:r>
            <a:r>
              <a:rPr lang="en-US" dirty="0"/>
              <a:t> of anxiety, depression, obsessive compulsive disorder (OCD), attention deficit disorder (ADD), and a variety of other stressful conditions.(ADHD in our case)</a:t>
            </a:r>
          </a:p>
          <a:p>
            <a:pPr marL="0" indent="0">
              <a:buNone/>
            </a:pPr>
            <a:endParaRPr lang="en-US" dirty="0"/>
          </a:p>
          <a:p>
            <a:pPr>
              <a:buFont typeface="Wingdings" panose="05000000000000000000" pitchFamily="2" charset="2"/>
              <a:buChar char="ü"/>
            </a:pPr>
            <a:r>
              <a:rPr lang="en-US" dirty="0"/>
              <a:t>Once </a:t>
            </a:r>
            <a:r>
              <a:rPr lang="en-US" b="1" i="1" u="sng" dirty="0"/>
              <a:t>initial information has been gathered</a:t>
            </a:r>
            <a:r>
              <a:rPr lang="en-US" dirty="0"/>
              <a:t>, neurofeedback can be used to </a:t>
            </a:r>
            <a:r>
              <a:rPr lang="en-US" b="1" i="1" u="sng" dirty="0"/>
              <a:t>track brain wave activity</a:t>
            </a:r>
            <a:r>
              <a:rPr lang="en-US" dirty="0"/>
              <a:t>, and train the brain to operate more efficiently by </a:t>
            </a:r>
            <a:r>
              <a:rPr lang="en-US" b="1" i="1" u="sng" dirty="0"/>
              <a:t>providing visual and auditory feedback</a:t>
            </a:r>
            <a:r>
              <a:rPr lang="en-US" dirty="0"/>
              <a:t> to the client as </a:t>
            </a:r>
            <a:r>
              <a:rPr lang="en-US" b="1" i="1" u="sng" dirty="0"/>
              <a:t>their brain wave patterns improve and self-regulation occurs</a:t>
            </a:r>
            <a:r>
              <a:rPr lang="en-US" dirty="0"/>
              <a:t>.</a:t>
            </a:r>
            <a:endParaRPr lang="en-IN" dirty="0"/>
          </a:p>
        </p:txBody>
      </p:sp>
    </p:spTree>
    <p:extLst>
      <p:ext uri="{BB962C8B-B14F-4D97-AF65-F5344CB8AC3E}">
        <p14:creationId xmlns:p14="http://schemas.microsoft.com/office/powerpoint/2010/main" val="265944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7Saf"/>
          <p:cNvPicPr>
            <a:picLocks noChangeAspect="1"/>
          </p:cNvPicPr>
          <p:nvPr/>
        </p:nvPicPr>
        <p:blipFill>
          <a:blip r:embed="rId2"/>
          <a:stretch>
            <a:fillRect/>
          </a:stretch>
        </p:blipFill>
        <p:spPr>
          <a:xfrm>
            <a:off x="24130" y="4341561"/>
            <a:ext cx="4078947" cy="2447615"/>
          </a:xfrm>
          <a:prstGeom prst="rect">
            <a:avLst/>
          </a:prstGeom>
        </p:spPr>
      </p:pic>
      <p:pic>
        <p:nvPicPr>
          <p:cNvPr id="4" name="Picture 3" descr="Ucqd"/>
          <p:cNvPicPr>
            <a:picLocks noChangeAspect="1"/>
          </p:cNvPicPr>
          <p:nvPr/>
        </p:nvPicPr>
        <p:blipFill>
          <a:blip r:embed="rId3"/>
          <a:stretch>
            <a:fillRect/>
          </a:stretch>
        </p:blipFill>
        <p:spPr>
          <a:xfrm>
            <a:off x="8681085" y="172574"/>
            <a:ext cx="3453765" cy="2971165"/>
          </a:xfrm>
          <a:prstGeom prst="rect">
            <a:avLst/>
          </a:prstGeom>
        </p:spPr>
      </p:pic>
      <p:sp>
        <p:nvSpPr>
          <p:cNvPr id="2" name="Title 1"/>
          <p:cNvSpPr>
            <a:spLocks noGrp="1"/>
          </p:cNvSpPr>
          <p:nvPr>
            <p:ph type="title"/>
          </p:nvPr>
        </p:nvSpPr>
        <p:spPr>
          <a:xfrm>
            <a:off x="24130" y="0"/>
            <a:ext cx="10515600" cy="703385"/>
          </a:xfrm>
        </p:spPr>
        <p:txBody>
          <a:bodyPr/>
          <a:lstStyle/>
          <a:p>
            <a:r>
              <a:rPr lang="en-US" dirty="0">
                <a:latin typeface="Arial Black" panose="020B0A04020102020204" pitchFamily="34" charset="0"/>
                <a:sym typeface="+mn-ea"/>
              </a:rPr>
              <a:t>What is an EEG? </a:t>
            </a:r>
            <a:endParaRPr lang="en-US" dirty="0">
              <a:latin typeface="Arial Black" panose="020B0A04020102020204" pitchFamily="34" charset="0"/>
            </a:endParaRPr>
          </a:p>
        </p:txBody>
      </p:sp>
      <p:sp>
        <p:nvSpPr>
          <p:cNvPr id="3" name="Content Placeholder 2"/>
          <p:cNvSpPr>
            <a:spLocks noGrp="1"/>
          </p:cNvSpPr>
          <p:nvPr>
            <p:ph idx="1"/>
          </p:nvPr>
        </p:nvSpPr>
        <p:spPr>
          <a:xfrm>
            <a:off x="24130" y="875959"/>
            <a:ext cx="11872448" cy="5746909"/>
          </a:xfrm>
        </p:spPr>
        <p:txBody>
          <a:bodyPr>
            <a:normAutofit/>
          </a:bodyPr>
          <a:lstStyle/>
          <a:p>
            <a:pPr marL="355600" marR="273050" indent="-343535">
              <a:lnSpc>
                <a:spcPct val="100000"/>
              </a:lnSpc>
              <a:spcBef>
                <a:spcPts val="100"/>
              </a:spcBef>
              <a:buChar char="•"/>
              <a:tabLst>
                <a:tab pos="354965" algn="l"/>
                <a:tab pos="355600" algn="l"/>
              </a:tabLst>
            </a:pPr>
            <a:r>
              <a:rPr sz="3200" spc="-5" dirty="0">
                <a:solidFill>
                  <a:schemeClr val="tx1"/>
                </a:solidFill>
                <a:cs typeface="Times New Roman" panose="02020603050405020304"/>
                <a:sym typeface="+mn-ea"/>
              </a:rPr>
              <a:t>An </a:t>
            </a:r>
            <a:r>
              <a:rPr sz="3200" dirty="0">
                <a:solidFill>
                  <a:schemeClr val="tx1"/>
                </a:solidFill>
                <a:cs typeface="Times New Roman" panose="02020603050405020304"/>
                <a:sym typeface="+mn-ea"/>
              </a:rPr>
              <a:t>EEG </a:t>
            </a:r>
            <a:r>
              <a:rPr sz="3200" spc="-5" dirty="0">
                <a:solidFill>
                  <a:schemeClr val="tx1"/>
                </a:solidFill>
                <a:cs typeface="Times New Roman" panose="02020603050405020304"/>
                <a:sym typeface="+mn-ea"/>
              </a:rPr>
              <a:t>is </a:t>
            </a:r>
            <a:r>
              <a:rPr sz="3200" dirty="0">
                <a:solidFill>
                  <a:schemeClr val="tx1"/>
                </a:solidFill>
                <a:cs typeface="Times New Roman" panose="02020603050405020304"/>
                <a:sym typeface="+mn-ea"/>
              </a:rPr>
              <a:t>a </a:t>
            </a:r>
            <a:r>
              <a:rPr sz="3200" spc="-5" dirty="0">
                <a:solidFill>
                  <a:schemeClr val="tx1"/>
                </a:solidFill>
                <a:cs typeface="Times New Roman" panose="02020603050405020304"/>
                <a:sym typeface="+mn-ea"/>
              </a:rPr>
              <a:t>scalp </a:t>
            </a:r>
            <a:r>
              <a:rPr sz="3200" dirty="0">
                <a:solidFill>
                  <a:schemeClr val="tx1"/>
                </a:solidFill>
                <a:cs typeface="Times New Roman" panose="02020603050405020304"/>
                <a:sym typeface="+mn-ea"/>
              </a:rPr>
              <a:t>recording of</a:t>
            </a:r>
            <a:r>
              <a:rPr sz="3200" spc="-60" dirty="0">
                <a:solidFill>
                  <a:schemeClr val="tx1"/>
                </a:solidFill>
                <a:cs typeface="Times New Roman" panose="02020603050405020304"/>
                <a:sym typeface="+mn-ea"/>
              </a:rPr>
              <a:t> </a:t>
            </a:r>
            <a:r>
              <a:rPr sz="3200" dirty="0">
                <a:solidFill>
                  <a:schemeClr val="tx1"/>
                </a:solidFill>
                <a:cs typeface="Times New Roman" panose="02020603050405020304"/>
                <a:sym typeface="+mn-ea"/>
              </a:rPr>
              <a:t>brain </a:t>
            </a:r>
            <a:r>
              <a:rPr sz="3200" spc="-5" dirty="0">
                <a:solidFill>
                  <a:schemeClr val="tx1"/>
                </a:solidFill>
                <a:cs typeface="Times New Roman" panose="02020603050405020304"/>
                <a:sym typeface="+mn-ea"/>
              </a:rPr>
              <a:t>wave</a:t>
            </a:r>
            <a:r>
              <a:rPr sz="3200" dirty="0">
                <a:solidFill>
                  <a:schemeClr val="tx1"/>
                </a:solidFill>
                <a:cs typeface="Times New Roman" panose="02020603050405020304"/>
                <a:sym typeface="+mn-ea"/>
              </a:rPr>
              <a:t> </a:t>
            </a:r>
            <a:r>
              <a:rPr sz="3200" spc="-5" dirty="0">
                <a:solidFill>
                  <a:schemeClr val="tx1"/>
                </a:solidFill>
                <a:cs typeface="Times New Roman" panose="02020603050405020304"/>
                <a:sym typeface="+mn-ea"/>
              </a:rPr>
              <a:t>activity.</a:t>
            </a:r>
            <a:endParaRPr lang="en-IN" sz="3200" spc="-5" dirty="0">
              <a:solidFill>
                <a:schemeClr val="tx1"/>
              </a:solidFill>
              <a:cs typeface="Times New Roman" panose="02020603050405020304"/>
              <a:sym typeface="+mn-ea"/>
            </a:endParaRPr>
          </a:p>
          <a:p>
            <a:pPr marL="12065" marR="273050" indent="0">
              <a:lnSpc>
                <a:spcPct val="100000"/>
              </a:lnSpc>
              <a:spcBef>
                <a:spcPts val="100"/>
              </a:spcBef>
              <a:buNone/>
              <a:tabLst>
                <a:tab pos="354965" algn="l"/>
                <a:tab pos="355600" algn="l"/>
              </a:tabLst>
            </a:pPr>
            <a:endParaRPr lang="en-IN" sz="3200" spc="-5" dirty="0">
              <a:solidFill>
                <a:schemeClr val="tx1"/>
              </a:solidFill>
              <a:cs typeface="Times New Roman" panose="02020603050405020304"/>
              <a:sym typeface="+mn-ea"/>
            </a:endParaRPr>
          </a:p>
          <a:p>
            <a:pPr marL="355600" marR="273050" indent="-343535">
              <a:lnSpc>
                <a:spcPct val="100000"/>
              </a:lnSpc>
              <a:spcBef>
                <a:spcPts val="100"/>
              </a:spcBef>
              <a:tabLst>
                <a:tab pos="354965" algn="l"/>
                <a:tab pos="355600" algn="l"/>
              </a:tabLst>
            </a:pPr>
            <a:r>
              <a:rPr lang="en-US" sz="3200" dirty="0"/>
              <a:t>An electroencephalogram (EEG) is a test used to </a:t>
            </a:r>
          </a:p>
          <a:p>
            <a:pPr marL="12065" marR="273050" indent="0">
              <a:lnSpc>
                <a:spcPct val="100000"/>
              </a:lnSpc>
              <a:spcBef>
                <a:spcPts val="100"/>
              </a:spcBef>
              <a:buNone/>
              <a:tabLst>
                <a:tab pos="354965" algn="l"/>
                <a:tab pos="355600" algn="l"/>
              </a:tabLst>
            </a:pPr>
            <a:r>
              <a:rPr lang="en-US" sz="3200" b="1" i="1" u="sng" dirty="0"/>
              <a:t>evaluate the electrical activity in the brain</a:t>
            </a:r>
            <a:r>
              <a:rPr lang="en-US" sz="3200" dirty="0"/>
              <a:t>. </a:t>
            </a:r>
          </a:p>
          <a:p>
            <a:pPr marL="12065" marR="273050" indent="0">
              <a:lnSpc>
                <a:spcPct val="100000"/>
              </a:lnSpc>
              <a:spcBef>
                <a:spcPts val="100"/>
              </a:spcBef>
              <a:buNone/>
              <a:tabLst>
                <a:tab pos="354965" algn="l"/>
                <a:tab pos="355600" algn="l"/>
              </a:tabLst>
            </a:pPr>
            <a:r>
              <a:rPr lang="en-US" sz="3200" b="1" i="1" u="sng" dirty="0"/>
              <a:t>Brain cells communicate with each other through</a:t>
            </a:r>
          </a:p>
          <a:p>
            <a:pPr marL="12065" marR="273050" indent="0">
              <a:lnSpc>
                <a:spcPct val="100000"/>
              </a:lnSpc>
              <a:spcBef>
                <a:spcPts val="100"/>
              </a:spcBef>
              <a:buNone/>
              <a:tabLst>
                <a:tab pos="354965" algn="l"/>
                <a:tab pos="355600" algn="l"/>
              </a:tabLst>
            </a:pPr>
            <a:r>
              <a:rPr lang="en-US" sz="3200" b="1" i="1" u="sng" dirty="0"/>
              <a:t> electrical impulses</a:t>
            </a:r>
            <a:r>
              <a:rPr lang="en-US" sz="3200" dirty="0"/>
              <a:t>. (</a:t>
            </a:r>
            <a:r>
              <a:rPr lang="en-IN" dirty="0" err="1"/>
              <a:t>uh·lek·trow·uhn·</a:t>
            </a:r>
            <a:r>
              <a:rPr lang="en-IN" b="1" dirty="0" err="1"/>
              <a:t>seh</a:t>
            </a:r>
            <a:r>
              <a:rPr lang="en-IN" dirty="0" err="1"/>
              <a:t>·fuh·luh·gram</a:t>
            </a:r>
            <a:r>
              <a:rPr lang="en-US" sz="3200" dirty="0"/>
              <a:t>)</a:t>
            </a:r>
          </a:p>
          <a:p>
            <a:pPr marL="12065" marR="273050" indent="0">
              <a:lnSpc>
                <a:spcPct val="100000"/>
              </a:lnSpc>
              <a:spcBef>
                <a:spcPts val="100"/>
              </a:spcBef>
              <a:buNone/>
              <a:tabLst>
                <a:tab pos="354965" algn="l"/>
                <a:tab pos="355600" algn="l"/>
              </a:tabLst>
            </a:pPr>
            <a:r>
              <a:rPr lang="en-US" sz="3200" dirty="0"/>
              <a:t>							</a:t>
            </a:r>
          </a:p>
          <a:p>
            <a:pPr marL="12065" marR="273050" indent="0">
              <a:lnSpc>
                <a:spcPct val="100000"/>
              </a:lnSpc>
              <a:spcBef>
                <a:spcPts val="100"/>
              </a:spcBef>
              <a:buNone/>
              <a:tabLst>
                <a:tab pos="354965" algn="l"/>
                <a:tab pos="355600" algn="l"/>
              </a:tabLst>
            </a:pPr>
            <a:r>
              <a:rPr lang="en-US" sz="3200" dirty="0"/>
              <a:t>								An EEG can be used to help detect 							potential problems associated with this 													activity.</a:t>
            </a:r>
          </a:p>
          <a:p>
            <a:pPr marL="355600" marR="5080" indent="-342900">
              <a:lnSpc>
                <a:spcPct val="100000"/>
              </a:lnSpc>
              <a:spcBef>
                <a:spcPts val="865"/>
              </a:spcBef>
              <a:buChar char="•"/>
              <a:tabLst>
                <a:tab pos="354965" algn="l"/>
                <a:tab pos="355600" algn="l"/>
              </a:tabLst>
            </a:pPr>
            <a:endParaRPr lang="en-US" sz="3200" dirty="0">
              <a:solidFill>
                <a:schemeClr val="tx1"/>
              </a:solidFill>
              <a:cs typeface="Times New Roman" panose="02020603050405020304"/>
            </a:endParaRPr>
          </a:p>
          <a:p>
            <a:pPr marL="0" indent="0">
              <a:buNone/>
            </a:pPr>
            <a:endParaRPr lang="en-US" sz="3200" dirty="0">
              <a:solidFill>
                <a:schemeClr val="tx1"/>
              </a:solidFill>
              <a:cs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EG (electroencephalogram) - Mayo Clinic">
            <a:extLst>
              <a:ext uri="{FF2B5EF4-FFF2-40B4-BE49-F238E27FC236}">
                <a16:creationId xmlns:a16="http://schemas.microsoft.com/office/drawing/2014/main" id="{4A540B3E-5137-4F11-BFFE-DFE07D513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6" y="1"/>
            <a:ext cx="4285957" cy="304492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5082249-8297-472B-ACCE-397433727A50}"/>
              </a:ext>
            </a:extLst>
          </p:cNvPr>
          <p:cNvSpPr>
            <a:spLocks noGrp="1"/>
          </p:cNvSpPr>
          <p:nvPr>
            <p:ph idx="1"/>
          </p:nvPr>
        </p:nvSpPr>
        <p:spPr>
          <a:xfrm>
            <a:off x="-126610" y="3367015"/>
            <a:ext cx="12206067" cy="3441748"/>
          </a:xfrm>
        </p:spPr>
        <p:txBody>
          <a:bodyPr>
            <a:normAutofit/>
          </a:bodyPr>
          <a:lstStyle/>
          <a:p>
            <a:pPr marL="355600" marR="273050" indent="-343535">
              <a:lnSpc>
                <a:spcPct val="100000"/>
              </a:lnSpc>
              <a:spcBef>
                <a:spcPts val="100"/>
              </a:spcBef>
              <a:tabLst>
                <a:tab pos="354965" algn="l"/>
                <a:tab pos="355600" algn="l"/>
              </a:tabLst>
            </a:pPr>
            <a:r>
              <a:rPr lang="en-US" dirty="0"/>
              <a:t>The human brain emits electrical activity in waves that can be measured by a device called an </a:t>
            </a:r>
            <a:r>
              <a:rPr lang="en-US" b="1" i="1" u="sng" dirty="0"/>
              <a:t>electroencephalograph</a:t>
            </a:r>
          </a:p>
          <a:p>
            <a:pPr marL="12065" marR="273050" indent="0">
              <a:lnSpc>
                <a:spcPct val="100000"/>
              </a:lnSpc>
              <a:spcBef>
                <a:spcPts val="100"/>
              </a:spcBef>
              <a:buNone/>
              <a:tabLst>
                <a:tab pos="354965" algn="l"/>
                <a:tab pos="355600" algn="l"/>
              </a:tabLst>
            </a:pPr>
            <a:endParaRPr lang="en-US" b="1" i="1" u="sng" dirty="0"/>
          </a:p>
          <a:p>
            <a:r>
              <a:rPr lang="en-US" dirty="0"/>
              <a:t>An EEG tracks and records brain wave patterns. </a:t>
            </a:r>
            <a:r>
              <a:rPr lang="en-US" b="1" i="1" u="sng" dirty="0"/>
              <a:t>Small flat metal discs called electrodes are attached to the scalp with wires</a:t>
            </a:r>
            <a:r>
              <a:rPr lang="en-US" dirty="0"/>
              <a:t>. The electrodes analyze the electrical impulses in the brain and send signals to a </a:t>
            </a:r>
            <a:r>
              <a:rPr lang="en-US" b="1" i="1" u="sng" dirty="0"/>
              <a:t>computer that records the results.</a:t>
            </a:r>
          </a:p>
          <a:p>
            <a:endParaRPr lang="en-IN" dirty="0"/>
          </a:p>
        </p:txBody>
      </p:sp>
      <p:pic>
        <p:nvPicPr>
          <p:cNvPr id="2050" name="Picture 2" descr="EEG - Dr.Mehta's Hospitals">
            <a:extLst>
              <a:ext uri="{FF2B5EF4-FFF2-40B4-BE49-F238E27FC236}">
                <a16:creationId xmlns:a16="http://schemas.microsoft.com/office/drawing/2014/main" id="{01E3DC5C-C6CA-4FF9-8788-CEBAC39F6E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4591" y="262384"/>
            <a:ext cx="5774101" cy="2782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83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67D1-4DE0-4705-93A2-7BA82E46ECE0}"/>
              </a:ext>
            </a:extLst>
          </p:cNvPr>
          <p:cNvSpPr>
            <a:spLocks noGrp="1"/>
          </p:cNvSpPr>
          <p:nvPr>
            <p:ph type="title"/>
          </p:nvPr>
        </p:nvSpPr>
        <p:spPr>
          <a:xfrm>
            <a:off x="885092" y="773088"/>
            <a:ext cx="10515600" cy="1325563"/>
          </a:xfrm>
        </p:spPr>
        <p:txBody>
          <a:bodyPr>
            <a:normAutofit fontScale="90000"/>
          </a:bodyPr>
          <a:lstStyle/>
          <a:p>
            <a:r>
              <a:rPr lang="en-US" b="1" dirty="0">
                <a:latin typeface="Arial Black" panose="020B0A04020102020204" pitchFamily="34" charset="0"/>
                <a:cs typeface="Aharoni" panose="02010803020104030203" pitchFamily="2" charset="-79"/>
              </a:rPr>
              <a:t>Are there risks associated with an EEG?</a:t>
            </a:r>
            <a:br>
              <a:rPr lang="en-US" b="1" dirty="0">
                <a:latin typeface="Arial Black" panose="020B0A04020102020204" pitchFamily="34" charset="0"/>
                <a:cs typeface="Aharoni" panose="02010803020104030203" pitchFamily="2" charset="-79"/>
              </a:rPr>
            </a:br>
            <a:br>
              <a:rPr lang="en-US" dirty="0">
                <a:latin typeface="Arial Black" panose="020B0A04020102020204" pitchFamily="34" charset="0"/>
                <a:cs typeface="Aharoni" panose="02010803020104030203" pitchFamily="2" charset="-79"/>
              </a:rPr>
            </a:br>
            <a:endParaRPr lang="en-IN" dirty="0">
              <a:latin typeface="Arial Black" panose="020B0A04020102020204" pitchFamily="34" charset="0"/>
              <a:cs typeface="Aharoni" panose="02010803020104030203" pitchFamily="2" charset="-79"/>
            </a:endParaRPr>
          </a:p>
        </p:txBody>
      </p:sp>
      <p:sp>
        <p:nvSpPr>
          <p:cNvPr id="3" name="Content Placeholder 2">
            <a:extLst>
              <a:ext uri="{FF2B5EF4-FFF2-40B4-BE49-F238E27FC236}">
                <a16:creationId xmlns:a16="http://schemas.microsoft.com/office/drawing/2014/main" id="{E7B57366-8954-4B3D-9404-2D8EE18643FD}"/>
              </a:ext>
            </a:extLst>
          </p:cNvPr>
          <p:cNvSpPr>
            <a:spLocks noGrp="1"/>
          </p:cNvSpPr>
          <p:nvPr>
            <p:ph idx="1"/>
          </p:nvPr>
        </p:nvSpPr>
        <p:spPr>
          <a:xfrm>
            <a:off x="744416" y="1952234"/>
            <a:ext cx="10515600" cy="4351338"/>
          </a:xfrm>
        </p:spPr>
        <p:txBody>
          <a:bodyPr/>
          <a:lstStyle/>
          <a:p>
            <a:r>
              <a:rPr lang="en-US" dirty="0"/>
              <a:t>There are no risks associated with an EEG. The test is painless and safe.</a:t>
            </a:r>
          </a:p>
          <a:p>
            <a:r>
              <a:rPr lang="en-US" dirty="0"/>
              <a:t>The test causes no discomfort. The electrodes record activity. They do not produce any sensation. </a:t>
            </a:r>
          </a:p>
          <a:p>
            <a:pPr marL="0" indent="0">
              <a:buNone/>
            </a:pPr>
            <a:r>
              <a:rPr lang="en-US" dirty="0"/>
              <a:t>   In addition, there is </a:t>
            </a:r>
            <a:r>
              <a:rPr lang="en-US" b="1" i="1" u="sng" dirty="0"/>
              <a:t>no risk of </a:t>
            </a:r>
          </a:p>
          <a:p>
            <a:pPr marL="0" indent="0">
              <a:buNone/>
            </a:pPr>
            <a:r>
              <a:rPr lang="en-US" b="1" i="1" u="sng" dirty="0"/>
              <a:t>   getting an electric shock.</a:t>
            </a:r>
          </a:p>
          <a:p>
            <a:endParaRPr lang="en-IN" dirty="0"/>
          </a:p>
        </p:txBody>
      </p:sp>
      <p:pic>
        <p:nvPicPr>
          <p:cNvPr id="3074" name="Picture 2" descr="Looking For Early Signs Of Autism In Brain Waves : NPR">
            <a:extLst>
              <a:ext uri="{FF2B5EF4-FFF2-40B4-BE49-F238E27FC236}">
                <a16:creationId xmlns:a16="http://schemas.microsoft.com/office/drawing/2014/main" id="{1FDB7835-2A58-4F5B-B3E5-BAC5693FD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529" y="3429000"/>
            <a:ext cx="5906086" cy="331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162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1. Montages</a:t>
            </a:r>
            <a:endParaRPr lang="en-US"/>
          </a:p>
        </p:txBody>
      </p:sp>
      <p:sp>
        <p:nvSpPr>
          <p:cNvPr id="3" name="Content Placeholder 2"/>
          <p:cNvSpPr>
            <a:spLocks noGrp="1"/>
          </p:cNvSpPr>
          <p:nvPr>
            <p:ph idx="1"/>
          </p:nvPr>
        </p:nvSpPr>
        <p:spPr/>
        <p:txBody>
          <a:bodyPr/>
          <a:lstStyle/>
          <a:p>
            <a:endParaRPr lang="en-US"/>
          </a:p>
          <a:p>
            <a:r>
              <a:rPr lang="en-US"/>
              <a:t>• Electrodes</a:t>
            </a:r>
          </a:p>
          <a:p>
            <a:r>
              <a:rPr lang="en-US"/>
              <a:t>• Channels</a:t>
            </a:r>
          </a:p>
        </p:txBody>
      </p:sp>
      <p:pic>
        <p:nvPicPr>
          <p:cNvPr id="4" name="Picture 3" descr="O0Wv"/>
          <p:cNvPicPr>
            <a:picLocks noChangeAspect="1"/>
          </p:cNvPicPr>
          <p:nvPr/>
        </p:nvPicPr>
        <p:blipFill>
          <a:blip r:embed="rId2"/>
          <a:stretch>
            <a:fillRect/>
          </a:stretch>
        </p:blipFill>
        <p:spPr>
          <a:xfrm>
            <a:off x="1905" y="-8890"/>
            <a:ext cx="12187555" cy="6875780"/>
          </a:xfrm>
          <a:prstGeom prst="rect">
            <a:avLst/>
          </a:prstGeom>
        </p:spPr>
      </p:pic>
      <p:sp>
        <p:nvSpPr>
          <p:cNvPr id="5" name="Rectangles 4"/>
          <p:cNvSpPr/>
          <p:nvPr/>
        </p:nvSpPr>
        <p:spPr>
          <a:xfrm>
            <a:off x="1376363" y="2829560"/>
            <a:ext cx="9439275" cy="1198880"/>
          </a:xfrm>
          <a:prstGeom prst="rect">
            <a:avLst/>
          </a:prstGeom>
          <a:noFill/>
          <a:ln>
            <a:noFill/>
          </a:ln>
        </p:spPr>
        <p:txBody>
          <a:bodyPr wrap="none" rtlCol="0" anchor="t">
            <a:spAutoFit/>
          </a:bodyPr>
          <a:lstStyle/>
          <a:p>
            <a:pPr algn="ctr"/>
            <a:r>
              <a:rPr lang="en-IN" altLang="en-US" sz="7200" b="1" dirty="0">
                <a:solidFill>
                  <a:schemeClr val="bg2"/>
                </a:solidFill>
                <a:effectLst>
                  <a:innerShdw blurRad="63500" dist="50800" dir="13500000">
                    <a:srgbClr val="000000">
                      <a:alpha val="50000"/>
                    </a:srgbClr>
                  </a:innerShdw>
                </a:effectLst>
              </a:rPr>
              <a:t>Electrodes and Channels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TotalTime>
  <Words>1670</Words>
  <Application>Microsoft Office PowerPoint</Application>
  <PresentationFormat>Widescreen</PresentationFormat>
  <Paragraphs>126</Paragraphs>
  <Slides>37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Aharoni</vt:lpstr>
      <vt:lpstr>arial</vt:lpstr>
      <vt:lpstr>arial</vt:lpstr>
      <vt:lpstr>Arial Black</vt:lpstr>
      <vt:lpstr>Berlin Sans FB</vt:lpstr>
      <vt:lpstr>Calibri</vt:lpstr>
      <vt:lpstr>Calibri Light</vt:lpstr>
      <vt:lpstr>MuseoSans</vt:lpstr>
      <vt:lpstr>Open Sans</vt:lpstr>
      <vt:lpstr>Tahoma</vt:lpstr>
      <vt:lpstr>Times</vt:lpstr>
      <vt:lpstr>Wingdings</vt:lpstr>
      <vt:lpstr>Office Theme</vt:lpstr>
      <vt:lpstr>PowerPoint Presentation</vt:lpstr>
      <vt:lpstr>BASIC QUESTION : What Is ADHD ?</vt:lpstr>
      <vt:lpstr>Who does it affect? </vt:lpstr>
      <vt:lpstr>PowerPoint Presentation</vt:lpstr>
      <vt:lpstr>How does it help ?</vt:lpstr>
      <vt:lpstr>What is an EEG? </vt:lpstr>
      <vt:lpstr>PowerPoint Presentation</vt:lpstr>
      <vt:lpstr>Are there risks associated with an EEG?  </vt:lpstr>
      <vt:lpstr>1. Montages</vt:lpstr>
      <vt:lpstr>PowerPoint Presentation</vt:lpstr>
      <vt:lpstr>THE EEG SIGNAL</vt:lpstr>
      <vt:lpstr>PowerPoint Presentation</vt:lpstr>
      <vt:lpstr>LOCATION OF THE OCCIPITAL LOBE IN YOUR BRAIN</vt:lpstr>
      <vt:lpstr>THE BASIC PRINCIPLES OF EEG DIAGNOSIS  </vt:lpstr>
      <vt:lpstr>WEBSITE </vt:lpstr>
      <vt:lpstr>PowerPoint Presentation</vt:lpstr>
      <vt:lpstr>PowerPoint Presentation</vt:lpstr>
      <vt:lpstr>PowerPoint Presentation</vt:lpstr>
      <vt:lpstr>PowerPoint Presentation</vt:lpstr>
      <vt:lpstr>PowerPoint Presentation</vt:lpstr>
      <vt:lpstr>PowerPoint Presentation</vt:lpstr>
      <vt:lpstr>How the EEG data is analysed by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WE USE EEG</vt:lpstr>
      <vt:lpstr>Conclusion</vt:lpstr>
      <vt:lpstr>Limitations </vt:lpstr>
      <vt:lpstr>PowerPoint Presentation</vt:lpstr>
      <vt:lpstr>Acknowledgments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DELL</dc:creator>
  <cp:lastModifiedBy>Pavan krishna</cp:lastModifiedBy>
  <cp:revision>206</cp:revision>
  <dcterms:created xsi:type="dcterms:W3CDTF">2020-05-29T10:23:00Z</dcterms:created>
  <dcterms:modified xsi:type="dcterms:W3CDTF">2020-07-29T09:34:55Z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